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 id="268" r:id="rId26"/>
    <p:sldId id="269" r:id="rId2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ovelace" charset="1" panose="00000500000000000000"/>
      <p:regular r:id="rId10"/>
    </p:embeddedFont>
    <p:embeddedFont>
      <p:font typeface="Lovelace Bold" charset="1" panose="00000700000000000000"/>
      <p:regular r:id="rId11"/>
    </p:embeddedFont>
    <p:embeddedFont>
      <p:font typeface="Lovelace Italics" charset="1" panose="00000500000000000000"/>
      <p:regular r:id="rId12"/>
    </p:embeddedFont>
    <p:embeddedFont>
      <p:font typeface="Lovelace Bold Italics" charset="1" panose="000007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26" Target="slides/slide13.xml" Type="http://schemas.openxmlformats.org/officeDocument/2006/relationships/slide"/><Relationship Id="rId27" Target="slides/slide14.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3.png>
</file>

<file path=ppt/media/image4.png>
</file>

<file path=ppt/media/image5.svg>
</file>

<file path=ppt/media/image6.png>
</file>

<file path=ppt/media/image7.pn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7.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18.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9.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1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0">
            <a:off x="6264929" y="6160760"/>
            <a:ext cx="5758142" cy="628161"/>
          </a:xfrm>
          <a:custGeom>
            <a:avLst/>
            <a:gdLst/>
            <a:ahLst/>
            <a:cxnLst/>
            <a:rect r="r" b="b" t="t" l="l"/>
            <a:pathLst>
              <a:path h="628161" w="5758142">
                <a:moveTo>
                  <a:pt x="0" y="0"/>
                </a:moveTo>
                <a:lnTo>
                  <a:pt x="5758142" y="0"/>
                </a:lnTo>
                <a:lnTo>
                  <a:pt x="5758142" y="628161"/>
                </a:lnTo>
                <a:lnTo>
                  <a:pt x="0" y="62816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188357" y="2264660"/>
            <a:ext cx="13911287" cy="2878840"/>
          </a:xfrm>
          <a:prstGeom prst="rect">
            <a:avLst/>
          </a:prstGeom>
        </p:spPr>
        <p:txBody>
          <a:bodyPr anchor="t" rtlCol="false" tIns="0" lIns="0" bIns="0" rIns="0">
            <a:spAutoFit/>
          </a:bodyPr>
          <a:lstStyle/>
          <a:p>
            <a:pPr algn="ctr">
              <a:lnSpc>
                <a:spcPts val="10912"/>
              </a:lnSpc>
            </a:pPr>
            <a:r>
              <a:rPr lang="en-US" sz="11733">
                <a:solidFill>
                  <a:srgbClr val="FFFFFF"/>
                </a:solidFill>
                <a:latin typeface="Lovelace Italics"/>
              </a:rPr>
              <a:t>Heart Disease Prediction</a:t>
            </a:r>
          </a:p>
        </p:txBody>
      </p:sp>
      <p:sp>
        <p:nvSpPr>
          <p:cNvPr name="Freeform 4" id="4"/>
          <p:cNvSpPr/>
          <p:nvPr/>
        </p:nvSpPr>
        <p:spPr>
          <a:xfrm flipH="false" flipV="false" rot="0">
            <a:off x="-187824" y="8379729"/>
            <a:ext cx="18663648" cy="2471212"/>
          </a:xfrm>
          <a:custGeom>
            <a:avLst/>
            <a:gdLst/>
            <a:ahLst/>
            <a:cxnLst/>
            <a:rect r="r" b="b" t="t" l="l"/>
            <a:pathLst>
              <a:path h="2471212" w="18663648">
                <a:moveTo>
                  <a:pt x="0" y="0"/>
                </a:moveTo>
                <a:lnTo>
                  <a:pt x="18663648" y="0"/>
                </a:lnTo>
                <a:lnTo>
                  <a:pt x="18663648" y="2471212"/>
                </a:lnTo>
                <a:lnTo>
                  <a:pt x="0" y="2471212"/>
                </a:lnTo>
                <a:lnTo>
                  <a:pt x="0" y="0"/>
                </a:lnTo>
                <a:close/>
              </a:path>
            </a:pathLst>
          </a:custGeom>
          <a:blipFill>
            <a:blip r:embed="rId4"/>
            <a:stretch>
              <a:fillRect l="0" t="-645" r="-6430" b="-98967"/>
            </a:stretch>
          </a:blipFill>
        </p:spPr>
      </p:sp>
      <p:sp>
        <p:nvSpPr>
          <p:cNvPr name="TextBox 5" id="5"/>
          <p:cNvSpPr txBox="true"/>
          <p:nvPr/>
        </p:nvSpPr>
        <p:spPr>
          <a:xfrm rot="0">
            <a:off x="6997044" y="7989204"/>
            <a:ext cx="10834034" cy="609600"/>
          </a:xfrm>
          <a:prstGeom prst="rect">
            <a:avLst/>
          </a:prstGeom>
        </p:spPr>
        <p:txBody>
          <a:bodyPr anchor="t" rtlCol="false" tIns="0" lIns="0" bIns="0" rIns="0">
            <a:spAutoFit/>
          </a:bodyPr>
          <a:lstStyle/>
          <a:p>
            <a:pPr algn="ctr">
              <a:lnSpc>
                <a:spcPts val="4500"/>
              </a:lnSpc>
            </a:pPr>
            <a:r>
              <a:rPr lang="en-US" sz="4500">
                <a:solidFill>
                  <a:srgbClr val="EBB4AF"/>
                </a:solidFill>
                <a:latin typeface="Lovelace Italics"/>
              </a:rPr>
              <a:t>Presented By - Pranjal Rodge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0">
            <a:off x="-187824" y="8684529"/>
            <a:ext cx="18663648" cy="1907271"/>
          </a:xfrm>
          <a:custGeom>
            <a:avLst/>
            <a:gdLst/>
            <a:ahLst/>
            <a:cxnLst/>
            <a:rect r="r" b="b" t="t" l="l"/>
            <a:pathLst>
              <a:path h="1907271" w="18663648">
                <a:moveTo>
                  <a:pt x="0" y="0"/>
                </a:moveTo>
                <a:lnTo>
                  <a:pt x="18663648" y="0"/>
                </a:lnTo>
                <a:lnTo>
                  <a:pt x="18663648" y="1907271"/>
                </a:lnTo>
                <a:lnTo>
                  <a:pt x="0" y="1907271"/>
                </a:lnTo>
                <a:lnTo>
                  <a:pt x="0" y="0"/>
                </a:lnTo>
                <a:close/>
              </a:path>
            </a:pathLst>
          </a:custGeom>
          <a:blipFill>
            <a:blip r:embed="rId2"/>
            <a:stretch>
              <a:fillRect l="0" t="-835" r="-6430" b="-157797"/>
            </a:stretch>
          </a:blipFill>
        </p:spPr>
      </p:sp>
      <p:sp>
        <p:nvSpPr>
          <p:cNvPr name="Freeform 3" id="3"/>
          <p:cNvSpPr/>
          <p:nvPr/>
        </p:nvSpPr>
        <p:spPr>
          <a:xfrm flipH="false" flipV="false" rot="0">
            <a:off x="6604934" y="1803458"/>
            <a:ext cx="5087254" cy="554973"/>
          </a:xfrm>
          <a:custGeom>
            <a:avLst/>
            <a:gdLst/>
            <a:ahLst/>
            <a:cxnLst/>
            <a:rect r="r" b="b" t="t" l="l"/>
            <a:pathLst>
              <a:path h="554973" w="5087254">
                <a:moveTo>
                  <a:pt x="0" y="0"/>
                </a:moveTo>
                <a:lnTo>
                  <a:pt x="5087254" y="0"/>
                </a:lnTo>
                <a:lnTo>
                  <a:pt x="5087254" y="554973"/>
                </a:lnTo>
                <a:lnTo>
                  <a:pt x="0" y="55497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96535" y="2564283"/>
            <a:ext cx="8009263" cy="5914393"/>
          </a:xfrm>
          <a:custGeom>
            <a:avLst/>
            <a:gdLst/>
            <a:ahLst/>
            <a:cxnLst/>
            <a:rect r="r" b="b" t="t" l="l"/>
            <a:pathLst>
              <a:path h="5914393" w="8009263">
                <a:moveTo>
                  <a:pt x="0" y="0"/>
                </a:moveTo>
                <a:lnTo>
                  <a:pt x="8009263" y="0"/>
                </a:lnTo>
                <a:lnTo>
                  <a:pt x="8009263" y="5914394"/>
                </a:lnTo>
                <a:lnTo>
                  <a:pt x="0" y="5914394"/>
                </a:lnTo>
                <a:lnTo>
                  <a:pt x="0" y="0"/>
                </a:lnTo>
                <a:close/>
              </a:path>
            </a:pathLst>
          </a:custGeom>
          <a:blipFill>
            <a:blip r:embed="rId5"/>
            <a:stretch>
              <a:fillRect l="0" t="0" r="0" b="0"/>
            </a:stretch>
          </a:blipFill>
        </p:spPr>
      </p:sp>
      <p:sp>
        <p:nvSpPr>
          <p:cNvPr name="Freeform 5" id="5"/>
          <p:cNvSpPr/>
          <p:nvPr/>
        </p:nvSpPr>
        <p:spPr>
          <a:xfrm flipH="false" flipV="false" rot="0">
            <a:off x="9007476" y="2564283"/>
            <a:ext cx="8251824" cy="5914393"/>
          </a:xfrm>
          <a:custGeom>
            <a:avLst/>
            <a:gdLst/>
            <a:ahLst/>
            <a:cxnLst/>
            <a:rect r="r" b="b" t="t" l="l"/>
            <a:pathLst>
              <a:path h="5914393" w="8251824">
                <a:moveTo>
                  <a:pt x="0" y="0"/>
                </a:moveTo>
                <a:lnTo>
                  <a:pt x="8251824" y="0"/>
                </a:lnTo>
                <a:lnTo>
                  <a:pt x="8251824" y="5914394"/>
                </a:lnTo>
                <a:lnTo>
                  <a:pt x="0" y="5914394"/>
                </a:lnTo>
                <a:lnTo>
                  <a:pt x="0" y="0"/>
                </a:lnTo>
                <a:close/>
              </a:path>
            </a:pathLst>
          </a:custGeom>
          <a:blipFill>
            <a:blip r:embed="rId6"/>
            <a:stretch>
              <a:fillRect l="0" t="0" r="0" b="-2143"/>
            </a:stretch>
          </a:blipFill>
        </p:spPr>
      </p:sp>
      <p:sp>
        <p:nvSpPr>
          <p:cNvPr name="TextBox 6" id="6"/>
          <p:cNvSpPr txBox="true"/>
          <p:nvPr/>
        </p:nvSpPr>
        <p:spPr>
          <a:xfrm rot="0">
            <a:off x="2541334" y="844286"/>
            <a:ext cx="13214453" cy="1339849"/>
          </a:xfrm>
          <a:prstGeom prst="rect">
            <a:avLst/>
          </a:prstGeom>
        </p:spPr>
        <p:txBody>
          <a:bodyPr anchor="t" rtlCol="false" tIns="0" lIns="0" bIns="0" rIns="0">
            <a:spAutoFit/>
          </a:bodyPr>
          <a:lstStyle/>
          <a:p>
            <a:pPr algn="ctr" marL="0" indent="0" lvl="0">
              <a:lnSpc>
                <a:spcPts val="9999"/>
              </a:lnSpc>
              <a:spcBef>
                <a:spcPct val="0"/>
              </a:spcBef>
            </a:pPr>
            <a:r>
              <a:rPr lang="en-US" sz="9999">
                <a:solidFill>
                  <a:srgbClr val="FFFFFF"/>
                </a:solidFill>
                <a:latin typeface="Lovelace Italics"/>
              </a:rPr>
              <a:t>6.Visualization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0">
            <a:off x="6604934" y="1803458"/>
            <a:ext cx="5087254" cy="554973"/>
          </a:xfrm>
          <a:custGeom>
            <a:avLst/>
            <a:gdLst/>
            <a:ahLst/>
            <a:cxnLst/>
            <a:rect r="r" b="b" t="t" l="l"/>
            <a:pathLst>
              <a:path h="554973" w="5087254">
                <a:moveTo>
                  <a:pt x="0" y="0"/>
                </a:moveTo>
                <a:lnTo>
                  <a:pt x="5087254" y="0"/>
                </a:lnTo>
                <a:lnTo>
                  <a:pt x="5087254" y="554973"/>
                </a:lnTo>
                <a:lnTo>
                  <a:pt x="0" y="55497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298633" y="2502310"/>
            <a:ext cx="11955330" cy="7232536"/>
          </a:xfrm>
          <a:custGeom>
            <a:avLst/>
            <a:gdLst/>
            <a:ahLst/>
            <a:cxnLst/>
            <a:rect r="r" b="b" t="t" l="l"/>
            <a:pathLst>
              <a:path h="7232536" w="11955330">
                <a:moveTo>
                  <a:pt x="0" y="0"/>
                </a:moveTo>
                <a:lnTo>
                  <a:pt x="11955330" y="0"/>
                </a:lnTo>
                <a:lnTo>
                  <a:pt x="11955330" y="7232536"/>
                </a:lnTo>
                <a:lnTo>
                  <a:pt x="0" y="7232536"/>
                </a:lnTo>
                <a:lnTo>
                  <a:pt x="0" y="0"/>
                </a:lnTo>
                <a:close/>
              </a:path>
            </a:pathLst>
          </a:custGeom>
          <a:blipFill>
            <a:blip r:embed="rId4"/>
            <a:stretch>
              <a:fillRect l="0" t="-1656" r="0" b="-1656"/>
            </a:stretch>
          </a:blipFill>
        </p:spPr>
      </p:sp>
      <p:sp>
        <p:nvSpPr>
          <p:cNvPr name="TextBox 4" id="4"/>
          <p:cNvSpPr txBox="true"/>
          <p:nvPr/>
        </p:nvSpPr>
        <p:spPr>
          <a:xfrm rot="0">
            <a:off x="2541334" y="844286"/>
            <a:ext cx="13214453" cy="1339849"/>
          </a:xfrm>
          <a:prstGeom prst="rect">
            <a:avLst/>
          </a:prstGeom>
        </p:spPr>
        <p:txBody>
          <a:bodyPr anchor="t" rtlCol="false" tIns="0" lIns="0" bIns="0" rIns="0">
            <a:spAutoFit/>
          </a:bodyPr>
          <a:lstStyle/>
          <a:p>
            <a:pPr algn="ctr" marL="0" indent="0" lvl="0">
              <a:lnSpc>
                <a:spcPts val="9999"/>
              </a:lnSpc>
              <a:spcBef>
                <a:spcPct val="0"/>
              </a:spcBef>
            </a:pPr>
            <a:r>
              <a:rPr lang="en-US" sz="9999">
                <a:solidFill>
                  <a:srgbClr val="FFFFFF"/>
                </a:solidFill>
                <a:latin typeface="Lovelace Italics"/>
              </a:rPr>
              <a:t>6.Visualization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0">
            <a:off x="6604934" y="1803458"/>
            <a:ext cx="5087254" cy="554973"/>
          </a:xfrm>
          <a:custGeom>
            <a:avLst/>
            <a:gdLst/>
            <a:ahLst/>
            <a:cxnLst/>
            <a:rect r="r" b="b" t="t" l="l"/>
            <a:pathLst>
              <a:path h="554973" w="5087254">
                <a:moveTo>
                  <a:pt x="0" y="0"/>
                </a:moveTo>
                <a:lnTo>
                  <a:pt x="5087254" y="0"/>
                </a:lnTo>
                <a:lnTo>
                  <a:pt x="5087254" y="554973"/>
                </a:lnTo>
                <a:lnTo>
                  <a:pt x="0" y="55497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605786" y="1842206"/>
            <a:ext cx="11824320" cy="7782112"/>
          </a:xfrm>
          <a:custGeom>
            <a:avLst/>
            <a:gdLst/>
            <a:ahLst/>
            <a:cxnLst/>
            <a:rect r="r" b="b" t="t" l="l"/>
            <a:pathLst>
              <a:path h="7782112" w="11824320">
                <a:moveTo>
                  <a:pt x="0" y="0"/>
                </a:moveTo>
                <a:lnTo>
                  <a:pt x="11824320" y="0"/>
                </a:lnTo>
                <a:lnTo>
                  <a:pt x="11824320" y="7782113"/>
                </a:lnTo>
                <a:lnTo>
                  <a:pt x="0" y="7782113"/>
                </a:lnTo>
                <a:lnTo>
                  <a:pt x="0" y="0"/>
                </a:lnTo>
                <a:close/>
              </a:path>
            </a:pathLst>
          </a:custGeom>
          <a:blipFill>
            <a:blip r:embed="rId4"/>
            <a:stretch>
              <a:fillRect l="-1547" t="0" r="-1547" b="0"/>
            </a:stretch>
          </a:blipFill>
        </p:spPr>
      </p:sp>
      <p:sp>
        <p:nvSpPr>
          <p:cNvPr name="TextBox 4" id="4"/>
          <p:cNvSpPr txBox="true"/>
          <p:nvPr/>
        </p:nvSpPr>
        <p:spPr>
          <a:xfrm rot="0">
            <a:off x="2541334" y="806186"/>
            <a:ext cx="13214453" cy="1149359"/>
          </a:xfrm>
          <a:prstGeom prst="rect">
            <a:avLst/>
          </a:prstGeom>
        </p:spPr>
        <p:txBody>
          <a:bodyPr anchor="t" rtlCol="false" tIns="0" lIns="0" bIns="0" rIns="0">
            <a:spAutoFit/>
          </a:bodyPr>
          <a:lstStyle/>
          <a:p>
            <a:pPr algn="ctr" marL="0" indent="0" lvl="0">
              <a:lnSpc>
                <a:spcPts val="8500"/>
              </a:lnSpc>
              <a:spcBef>
                <a:spcPct val="0"/>
              </a:spcBef>
            </a:pPr>
            <a:r>
              <a:rPr lang="en-US" sz="8500">
                <a:solidFill>
                  <a:srgbClr val="FFFFFF"/>
                </a:solidFill>
                <a:latin typeface="Lovelace Italics"/>
              </a:rPr>
              <a:t>Dashboard</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0">
            <a:off x="-187824" y="8684529"/>
            <a:ext cx="18663648" cy="1907271"/>
          </a:xfrm>
          <a:custGeom>
            <a:avLst/>
            <a:gdLst/>
            <a:ahLst/>
            <a:cxnLst/>
            <a:rect r="r" b="b" t="t" l="l"/>
            <a:pathLst>
              <a:path h="1907271" w="18663648">
                <a:moveTo>
                  <a:pt x="0" y="0"/>
                </a:moveTo>
                <a:lnTo>
                  <a:pt x="18663648" y="0"/>
                </a:lnTo>
                <a:lnTo>
                  <a:pt x="18663648" y="1907271"/>
                </a:lnTo>
                <a:lnTo>
                  <a:pt x="0" y="1907271"/>
                </a:lnTo>
                <a:lnTo>
                  <a:pt x="0" y="0"/>
                </a:lnTo>
                <a:close/>
              </a:path>
            </a:pathLst>
          </a:custGeom>
          <a:blipFill>
            <a:blip r:embed="rId2"/>
            <a:stretch>
              <a:fillRect l="0" t="-835" r="-6430" b="-157797"/>
            </a:stretch>
          </a:blipFill>
        </p:spPr>
      </p:sp>
      <p:sp>
        <p:nvSpPr>
          <p:cNvPr name="Freeform 3" id="3"/>
          <p:cNvSpPr/>
          <p:nvPr/>
        </p:nvSpPr>
        <p:spPr>
          <a:xfrm flipH="false" flipV="false" rot="0">
            <a:off x="5918159" y="2161121"/>
            <a:ext cx="5087254" cy="554973"/>
          </a:xfrm>
          <a:custGeom>
            <a:avLst/>
            <a:gdLst/>
            <a:ahLst/>
            <a:cxnLst/>
            <a:rect r="r" b="b" t="t" l="l"/>
            <a:pathLst>
              <a:path h="554973" w="5087254">
                <a:moveTo>
                  <a:pt x="0" y="0"/>
                </a:moveTo>
                <a:lnTo>
                  <a:pt x="5087254" y="0"/>
                </a:lnTo>
                <a:lnTo>
                  <a:pt x="5087254" y="554973"/>
                </a:lnTo>
                <a:lnTo>
                  <a:pt x="0" y="55497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028700" y="2986361"/>
            <a:ext cx="7935356" cy="5427901"/>
          </a:xfrm>
          <a:custGeom>
            <a:avLst/>
            <a:gdLst/>
            <a:ahLst/>
            <a:cxnLst/>
            <a:rect r="r" b="b" t="t" l="l"/>
            <a:pathLst>
              <a:path h="5427901" w="7935356">
                <a:moveTo>
                  <a:pt x="0" y="0"/>
                </a:moveTo>
                <a:lnTo>
                  <a:pt x="7935356" y="0"/>
                </a:lnTo>
                <a:lnTo>
                  <a:pt x="7935356" y="5427901"/>
                </a:lnTo>
                <a:lnTo>
                  <a:pt x="0" y="5427901"/>
                </a:lnTo>
                <a:lnTo>
                  <a:pt x="0" y="0"/>
                </a:lnTo>
                <a:close/>
              </a:path>
            </a:pathLst>
          </a:custGeom>
          <a:blipFill>
            <a:blip r:embed="rId5"/>
            <a:stretch>
              <a:fillRect l="0" t="0" r="0" b="0"/>
            </a:stretch>
          </a:blipFill>
        </p:spPr>
      </p:sp>
      <p:sp>
        <p:nvSpPr>
          <p:cNvPr name="TextBox 5" id="5"/>
          <p:cNvSpPr txBox="true"/>
          <p:nvPr/>
        </p:nvSpPr>
        <p:spPr>
          <a:xfrm rot="0">
            <a:off x="2196142" y="675289"/>
            <a:ext cx="13214453" cy="1339849"/>
          </a:xfrm>
          <a:prstGeom prst="rect">
            <a:avLst/>
          </a:prstGeom>
        </p:spPr>
        <p:txBody>
          <a:bodyPr anchor="t" rtlCol="false" tIns="0" lIns="0" bIns="0" rIns="0">
            <a:spAutoFit/>
          </a:bodyPr>
          <a:lstStyle/>
          <a:p>
            <a:pPr algn="ctr" marL="0" indent="0" lvl="0">
              <a:lnSpc>
                <a:spcPts val="9999"/>
              </a:lnSpc>
              <a:spcBef>
                <a:spcPct val="0"/>
              </a:spcBef>
            </a:pPr>
            <a:r>
              <a:rPr lang="en-US" sz="9999">
                <a:solidFill>
                  <a:srgbClr val="FFFFFF"/>
                </a:solidFill>
                <a:latin typeface="Lovelace Italics"/>
              </a:rPr>
              <a:t>7. Conclusion</a:t>
            </a:r>
          </a:p>
        </p:txBody>
      </p:sp>
      <p:sp>
        <p:nvSpPr>
          <p:cNvPr name="TextBox 6" id="6"/>
          <p:cNvSpPr txBox="true"/>
          <p:nvPr/>
        </p:nvSpPr>
        <p:spPr>
          <a:xfrm rot="0">
            <a:off x="9554709" y="3612878"/>
            <a:ext cx="7874907" cy="3381837"/>
          </a:xfrm>
          <a:prstGeom prst="rect">
            <a:avLst/>
          </a:prstGeom>
        </p:spPr>
        <p:txBody>
          <a:bodyPr anchor="t" rtlCol="false" tIns="0" lIns="0" bIns="0" rIns="0">
            <a:spAutoFit/>
          </a:bodyPr>
          <a:lstStyle/>
          <a:p>
            <a:pPr algn="just">
              <a:lnSpc>
                <a:spcPts val="3824"/>
              </a:lnSpc>
            </a:pPr>
            <a:r>
              <a:rPr lang="en-US" sz="2731">
                <a:solidFill>
                  <a:srgbClr val="FFFFFF"/>
                </a:solidFill>
                <a:latin typeface="Lovelace"/>
              </a:rPr>
              <a:t>Accuracy of the model achieved for Heart Disease dataset is </a:t>
            </a:r>
            <a:r>
              <a:rPr lang="en-US" sz="2731">
                <a:solidFill>
                  <a:srgbClr val="FFFFFF"/>
                </a:solidFill>
                <a:latin typeface="Lovelace Bold"/>
              </a:rPr>
              <a:t>85.144925%</a:t>
            </a:r>
            <a:r>
              <a:rPr lang="en-US" sz="2731">
                <a:solidFill>
                  <a:srgbClr val="FFFFFF"/>
                </a:solidFill>
                <a:latin typeface="Lovelace"/>
              </a:rPr>
              <a:t>. High accuracy is achieved using </a:t>
            </a:r>
            <a:r>
              <a:rPr lang="en-US" sz="2731">
                <a:solidFill>
                  <a:srgbClr val="FFFFFF"/>
                </a:solidFill>
                <a:latin typeface="Lovelace Bold"/>
              </a:rPr>
              <a:t>Logistic Regression model</a:t>
            </a:r>
            <a:r>
              <a:rPr lang="en-US" sz="2731">
                <a:solidFill>
                  <a:srgbClr val="FFFFFF"/>
                </a:solidFill>
                <a:latin typeface="Lovelace"/>
              </a:rPr>
              <a:t> as well as </a:t>
            </a:r>
            <a:r>
              <a:rPr lang="en-US" sz="2731">
                <a:solidFill>
                  <a:srgbClr val="FFFFFF"/>
                </a:solidFill>
                <a:latin typeface="Lovelace Bold"/>
              </a:rPr>
              <a:t>Naive Bayes Model</a:t>
            </a:r>
            <a:r>
              <a:rPr lang="en-US" sz="2731">
                <a:solidFill>
                  <a:srgbClr val="FFFFFF"/>
                </a:solidFill>
                <a:latin typeface="Lovelace"/>
              </a:rPr>
              <a:t> then the model with all variables while predicting using test dataset.</a:t>
            </a:r>
          </a:p>
          <a:p>
            <a:pPr algn="ctr">
              <a:lnSpc>
                <a:spcPts val="3824"/>
              </a:lnSpc>
              <a:spcBef>
                <a:spcPct val="0"/>
              </a:spcBef>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319029">
            <a:off x="7664455" y="8667922"/>
            <a:ext cx="12266735" cy="2182269"/>
          </a:xfrm>
          <a:custGeom>
            <a:avLst/>
            <a:gdLst/>
            <a:ahLst/>
            <a:cxnLst/>
            <a:rect r="r" b="b" t="t" l="l"/>
            <a:pathLst>
              <a:path h="2182269" w="12266735">
                <a:moveTo>
                  <a:pt x="0" y="0"/>
                </a:moveTo>
                <a:lnTo>
                  <a:pt x="12266735" y="0"/>
                </a:lnTo>
                <a:lnTo>
                  <a:pt x="12266735" y="2182269"/>
                </a:lnTo>
                <a:lnTo>
                  <a:pt x="0" y="2182269"/>
                </a:lnTo>
                <a:lnTo>
                  <a:pt x="0" y="0"/>
                </a:lnTo>
                <a:close/>
              </a:path>
            </a:pathLst>
          </a:custGeom>
          <a:blipFill>
            <a:blip r:embed="rId2"/>
            <a:stretch>
              <a:fillRect l="0" t="-768" r="0" b="-32498"/>
            </a:stretch>
          </a:blipFill>
        </p:spPr>
      </p:sp>
      <p:sp>
        <p:nvSpPr>
          <p:cNvPr name="Freeform 3" id="3"/>
          <p:cNvSpPr/>
          <p:nvPr/>
        </p:nvSpPr>
        <p:spPr>
          <a:xfrm flipH="false" flipV="false" rot="10522482">
            <a:off x="-1668949" y="-635833"/>
            <a:ext cx="12266735" cy="2182269"/>
          </a:xfrm>
          <a:custGeom>
            <a:avLst/>
            <a:gdLst/>
            <a:ahLst/>
            <a:cxnLst/>
            <a:rect r="r" b="b" t="t" l="l"/>
            <a:pathLst>
              <a:path h="2182269" w="12266735">
                <a:moveTo>
                  <a:pt x="0" y="0"/>
                </a:moveTo>
                <a:lnTo>
                  <a:pt x="12266736" y="0"/>
                </a:lnTo>
                <a:lnTo>
                  <a:pt x="12266736" y="2182269"/>
                </a:lnTo>
                <a:lnTo>
                  <a:pt x="0" y="2182269"/>
                </a:lnTo>
                <a:lnTo>
                  <a:pt x="0" y="0"/>
                </a:lnTo>
                <a:close/>
              </a:path>
            </a:pathLst>
          </a:custGeom>
          <a:blipFill>
            <a:blip r:embed="rId2"/>
            <a:stretch>
              <a:fillRect l="0" t="0" r="0" b="-33266"/>
            </a:stretch>
          </a:blipFill>
        </p:spPr>
      </p:sp>
      <p:sp>
        <p:nvSpPr>
          <p:cNvPr name="TextBox 4" id="4"/>
          <p:cNvSpPr txBox="true"/>
          <p:nvPr/>
        </p:nvSpPr>
        <p:spPr>
          <a:xfrm rot="0">
            <a:off x="2489130" y="3888911"/>
            <a:ext cx="13296323" cy="1868721"/>
          </a:xfrm>
          <a:prstGeom prst="rect">
            <a:avLst/>
          </a:prstGeom>
        </p:spPr>
        <p:txBody>
          <a:bodyPr anchor="t" rtlCol="false" tIns="0" lIns="0" bIns="0" rIns="0">
            <a:spAutoFit/>
          </a:bodyPr>
          <a:lstStyle/>
          <a:p>
            <a:pPr algn="ctr" marL="0" indent="0" lvl="0">
              <a:lnSpc>
                <a:spcPts val="13759"/>
              </a:lnSpc>
              <a:spcBef>
                <a:spcPct val="0"/>
              </a:spcBef>
            </a:pPr>
            <a:r>
              <a:rPr lang="en-US" sz="13759" strike="noStrike" u="none">
                <a:solidFill>
                  <a:srgbClr val="FFFFFF"/>
                </a:solidFill>
                <a:latin typeface="Lovelace Italics"/>
              </a:rPr>
              <a:t>Thank You</a:t>
            </a:r>
          </a:p>
        </p:txBody>
      </p:sp>
      <p:sp>
        <p:nvSpPr>
          <p:cNvPr name="Freeform 5" id="5"/>
          <p:cNvSpPr/>
          <p:nvPr/>
        </p:nvSpPr>
        <p:spPr>
          <a:xfrm flipH="false" flipV="false" rot="0">
            <a:off x="5842861" y="5927657"/>
            <a:ext cx="6602277" cy="720248"/>
          </a:xfrm>
          <a:custGeom>
            <a:avLst/>
            <a:gdLst/>
            <a:ahLst/>
            <a:cxnLst/>
            <a:rect r="r" b="b" t="t" l="l"/>
            <a:pathLst>
              <a:path h="720248" w="6602277">
                <a:moveTo>
                  <a:pt x="0" y="0"/>
                </a:moveTo>
                <a:lnTo>
                  <a:pt x="6602278" y="0"/>
                </a:lnTo>
                <a:lnTo>
                  <a:pt x="6602278" y="720248"/>
                </a:lnTo>
                <a:lnTo>
                  <a:pt x="0" y="72024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TextBox 2" id="2"/>
          <p:cNvSpPr txBox="true"/>
          <p:nvPr/>
        </p:nvSpPr>
        <p:spPr>
          <a:xfrm rot="0">
            <a:off x="902323" y="1043056"/>
            <a:ext cx="8827367" cy="1730263"/>
          </a:xfrm>
          <a:prstGeom prst="rect">
            <a:avLst/>
          </a:prstGeom>
        </p:spPr>
        <p:txBody>
          <a:bodyPr anchor="t" rtlCol="false" tIns="0" lIns="0" bIns="0" rIns="0">
            <a:spAutoFit/>
          </a:bodyPr>
          <a:lstStyle/>
          <a:p>
            <a:pPr>
              <a:lnSpc>
                <a:spcPts val="12999"/>
              </a:lnSpc>
            </a:pPr>
            <a:r>
              <a:rPr lang="en-US" sz="12999">
                <a:solidFill>
                  <a:srgbClr val="FFFFFF"/>
                </a:solidFill>
                <a:latin typeface="Lovelace Italics"/>
              </a:rPr>
              <a:t>Contents</a:t>
            </a:r>
          </a:p>
        </p:txBody>
      </p:sp>
      <p:sp>
        <p:nvSpPr>
          <p:cNvPr name="Freeform 3" id="3"/>
          <p:cNvSpPr/>
          <p:nvPr/>
        </p:nvSpPr>
        <p:spPr>
          <a:xfrm flipH="false" flipV="false" rot="0">
            <a:off x="1836252" y="2728929"/>
            <a:ext cx="4555990" cy="497017"/>
          </a:xfrm>
          <a:custGeom>
            <a:avLst/>
            <a:gdLst/>
            <a:ahLst/>
            <a:cxnLst/>
            <a:rect r="r" b="b" t="t" l="l"/>
            <a:pathLst>
              <a:path h="497017" w="4555990">
                <a:moveTo>
                  <a:pt x="0" y="0"/>
                </a:moveTo>
                <a:lnTo>
                  <a:pt x="4555990" y="0"/>
                </a:lnTo>
                <a:lnTo>
                  <a:pt x="4555990" y="497017"/>
                </a:lnTo>
                <a:lnTo>
                  <a:pt x="0" y="49701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1098494" y="1957876"/>
            <a:ext cx="6540979" cy="6540953"/>
            <a:chOff x="0" y="0"/>
            <a:chExt cx="6350000" cy="6349975"/>
          </a:xfrm>
        </p:grpSpPr>
        <p:sp>
          <p:nvSpPr>
            <p:cNvPr name="Freeform 5" id="5"/>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4"/>
              <a:stretch>
                <a:fillRect l="0" t="-5814" r="0" b="-5814"/>
              </a:stretch>
            </a:blipFill>
          </p:spPr>
        </p:sp>
      </p:grpSp>
      <p:sp>
        <p:nvSpPr>
          <p:cNvPr name="Freeform 6" id="6"/>
          <p:cNvSpPr/>
          <p:nvPr/>
        </p:nvSpPr>
        <p:spPr>
          <a:xfrm flipH="false" flipV="false" rot="-10800000">
            <a:off x="-155053" y="9241778"/>
            <a:ext cx="18598106" cy="1411515"/>
          </a:xfrm>
          <a:custGeom>
            <a:avLst/>
            <a:gdLst/>
            <a:ahLst/>
            <a:cxnLst/>
            <a:rect r="r" b="b" t="t" l="l"/>
            <a:pathLst>
              <a:path h="1411515" w="18598106">
                <a:moveTo>
                  <a:pt x="0" y="0"/>
                </a:moveTo>
                <a:lnTo>
                  <a:pt x="18598106" y="0"/>
                </a:lnTo>
                <a:lnTo>
                  <a:pt x="18598106" y="1411516"/>
                </a:lnTo>
                <a:lnTo>
                  <a:pt x="0" y="1411516"/>
                </a:lnTo>
                <a:lnTo>
                  <a:pt x="0" y="0"/>
                </a:lnTo>
                <a:close/>
              </a:path>
            </a:pathLst>
          </a:custGeom>
          <a:blipFill>
            <a:blip r:embed="rId5"/>
            <a:stretch>
              <a:fillRect l="-3380" t="-139010" r="0" b="-49876"/>
            </a:stretch>
          </a:blipFill>
        </p:spPr>
      </p:sp>
      <p:sp>
        <p:nvSpPr>
          <p:cNvPr name="Freeform 7" id="7"/>
          <p:cNvSpPr/>
          <p:nvPr/>
        </p:nvSpPr>
        <p:spPr>
          <a:xfrm flipH="false" flipV="false" rot="0">
            <a:off x="8727848" y="1028700"/>
            <a:ext cx="1546873" cy="1290936"/>
          </a:xfrm>
          <a:custGeom>
            <a:avLst/>
            <a:gdLst/>
            <a:ahLst/>
            <a:cxnLst/>
            <a:rect r="r" b="b" t="t" l="l"/>
            <a:pathLst>
              <a:path h="1290936" w="1546873">
                <a:moveTo>
                  <a:pt x="0" y="0"/>
                </a:moveTo>
                <a:lnTo>
                  <a:pt x="1546873" y="0"/>
                </a:lnTo>
                <a:lnTo>
                  <a:pt x="1546873" y="1290936"/>
                </a:lnTo>
                <a:lnTo>
                  <a:pt x="0" y="129093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7904075" y="7013828"/>
            <a:ext cx="3194420" cy="314960"/>
          </a:xfrm>
          <a:prstGeom prst="rect">
            <a:avLst/>
          </a:prstGeom>
        </p:spPr>
        <p:txBody>
          <a:bodyPr anchor="t" rtlCol="false" tIns="0" lIns="0" bIns="0" rIns="0">
            <a:spAutoFit/>
          </a:bodyPr>
          <a:lstStyle/>
          <a:p>
            <a:pPr>
              <a:lnSpc>
                <a:spcPts val="2309"/>
              </a:lnSpc>
            </a:pPr>
            <a:r>
              <a:rPr lang="en-US" sz="2199">
                <a:solidFill>
                  <a:srgbClr val="FFFFFF"/>
                </a:solidFill>
                <a:latin typeface="Lovelace Bold"/>
              </a:rPr>
              <a:t>Visualization</a:t>
            </a:r>
          </a:p>
        </p:txBody>
      </p:sp>
      <p:sp>
        <p:nvSpPr>
          <p:cNvPr name="TextBox 9" id="9"/>
          <p:cNvSpPr txBox="true"/>
          <p:nvPr/>
        </p:nvSpPr>
        <p:spPr>
          <a:xfrm rot="0">
            <a:off x="2438543" y="4082507"/>
            <a:ext cx="3351409" cy="388620"/>
          </a:xfrm>
          <a:prstGeom prst="rect">
            <a:avLst/>
          </a:prstGeom>
        </p:spPr>
        <p:txBody>
          <a:bodyPr anchor="t" rtlCol="false" tIns="0" lIns="0" bIns="0" rIns="0">
            <a:spAutoFit/>
          </a:bodyPr>
          <a:lstStyle/>
          <a:p>
            <a:pPr>
              <a:lnSpc>
                <a:spcPts val="3079"/>
              </a:lnSpc>
            </a:pPr>
            <a:r>
              <a:rPr lang="en-US" sz="2199">
                <a:solidFill>
                  <a:srgbClr val="FFFFFF"/>
                </a:solidFill>
                <a:latin typeface="Lovelace Bold"/>
              </a:rPr>
              <a:t>Introduction</a:t>
            </a:r>
          </a:p>
        </p:txBody>
      </p:sp>
      <p:sp>
        <p:nvSpPr>
          <p:cNvPr name="TextBox 10" id="10"/>
          <p:cNvSpPr txBox="true"/>
          <p:nvPr/>
        </p:nvSpPr>
        <p:spPr>
          <a:xfrm rot="0">
            <a:off x="2438543" y="5392038"/>
            <a:ext cx="3351409" cy="785495"/>
          </a:xfrm>
          <a:prstGeom prst="rect">
            <a:avLst/>
          </a:prstGeom>
        </p:spPr>
        <p:txBody>
          <a:bodyPr anchor="t" rtlCol="false" tIns="0" lIns="0" bIns="0" rIns="0">
            <a:spAutoFit/>
          </a:bodyPr>
          <a:lstStyle/>
          <a:p>
            <a:pPr>
              <a:lnSpc>
                <a:spcPts val="3079"/>
              </a:lnSpc>
            </a:pPr>
            <a:r>
              <a:rPr lang="en-US" sz="2199">
                <a:solidFill>
                  <a:srgbClr val="FFFFFF"/>
                </a:solidFill>
                <a:latin typeface="Lovelace Bold"/>
              </a:rPr>
              <a:t>Architecture of Heart Disease Prediction</a:t>
            </a:r>
          </a:p>
        </p:txBody>
      </p:sp>
      <p:sp>
        <p:nvSpPr>
          <p:cNvPr name="TextBox 11" id="11"/>
          <p:cNvSpPr txBox="true"/>
          <p:nvPr/>
        </p:nvSpPr>
        <p:spPr>
          <a:xfrm rot="0">
            <a:off x="7904075" y="5657552"/>
            <a:ext cx="3194420" cy="388620"/>
          </a:xfrm>
          <a:prstGeom prst="rect">
            <a:avLst/>
          </a:prstGeom>
        </p:spPr>
        <p:txBody>
          <a:bodyPr anchor="t" rtlCol="false" tIns="0" lIns="0" bIns="0" rIns="0">
            <a:spAutoFit/>
          </a:bodyPr>
          <a:lstStyle/>
          <a:p>
            <a:pPr>
              <a:lnSpc>
                <a:spcPts val="3079"/>
              </a:lnSpc>
            </a:pPr>
            <a:r>
              <a:rPr lang="en-US" sz="2199">
                <a:solidFill>
                  <a:srgbClr val="FFFFFF"/>
                </a:solidFill>
                <a:latin typeface="Lovelace Bold"/>
              </a:rPr>
              <a:t>Machine Learning</a:t>
            </a:r>
          </a:p>
        </p:txBody>
      </p:sp>
      <p:sp>
        <p:nvSpPr>
          <p:cNvPr name="TextBox 12" id="12"/>
          <p:cNvSpPr txBox="true"/>
          <p:nvPr/>
        </p:nvSpPr>
        <p:spPr>
          <a:xfrm rot="0">
            <a:off x="7904075" y="4178943"/>
            <a:ext cx="3194420" cy="388620"/>
          </a:xfrm>
          <a:prstGeom prst="rect">
            <a:avLst/>
          </a:prstGeom>
        </p:spPr>
        <p:txBody>
          <a:bodyPr anchor="t" rtlCol="false" tIns="0" lIns="0" bIns="0" rIns="0">
            <a:spAutoFit/>
          </a:bodyPr>
          <a:lstStyle/>
          <a:p>
            <a:pPr>
              <a:lnSpc>
                <a:spcPts val="3079"/>
              </a:lnSpc>
            </a:pPr>
            <a:r>
              <a:rPr lang="en-US" sz="2199">
                <a:solidFill>
                  <a:srgbClr val="FFFFFF"/>
                </a:solidFill>
                <a:latin typeface="Lovelace Bold"/>
              </a:rPr>
              <a:t>Data set</a:t>
            </a:r>
          </a:p>
        </p:txBody>
      </p:sp>
      <p:sp>
        <p:nvSpPr>
          <p:cNvPr name="TextBox 13" id="13"/>
          <p:cNvSpPr txBox="true"/>
          <p:nvPr/>
        </p:nvSpPr>
        <p:spPr>
          <a:xfrm rot="0">
            <a:off x="2438543" y="7034783"/>
            <a:ext cx="3351409" cy="607060"/>
          </a:xfrm>
          <a:prstGeom prst="rect">
            <a:avLst/>
          </a:prstGeom>
        </p:spPr>
        <p:txBody>
          <a:bodyPr anchor="t" rtlCol="false" tIns="0" lIns="0" bIns="0" rIns="0">
            <a:spAutoFit/>
          </a:bodyPr>
          <a:lstStyle/>
          <a:p>
            <a:pPr>
              <a:lnSpc>
                <a:spcPts val="2309"/>
              </a:lnSpc>
            </a:pPr>
            <a:r>
              <a:rPr lang="en-US" sz="2199">
                <a:solidFill>
                  <a:srgbClr val="FFFFFF"/>
                </a:solidFill>
                <a:latin typeface="Lovelace Bold"/>
              </a:rPr>
              <a:t>Algorithms used in Project</a:t>
            </a:r>
          </a:p>
        </p:txBody>
      </p:sp>
      <p:sp>
        <p:nvSpPr>
          <p:cNvPr name="TextBox 14" id="14"/>
          <p:cNvSpPr txBox="true"/>
          <p:nvPr/>
        </p:nvSpPr>
        <p:spPr>
          <a:xfrm rot="0">
            <a:off x="902323" y="3837229"/>
            <a:ext cx="1536220" cy="995849"/>
          </a:xfrm>
          <a:prstGeom prst="rect">
            <a:avLst/>
          </a:prstGeom>
        </p:spPr>
        <p:txBody>
          <a:bodyPr anchor="t" rtlCol="false" tIns="0" lIns="0" bIns="0" rIns="0">
            <a:spAutoFit/>
          </a:bodyPr>
          <a:lstStyle/>
          <a:p>
            <a:pPr>
              <a:lnSpc>
                <a:spcPts val="7840"/>
              </a:lnSpc>
            </a:pPr>
            <a:r>
              <a:rPr lang="en-US" sz="5600">
                <a:solidFill>
                  <a:srgbClr val="7F9C87"/>
                </a:solidFill>
                <a:latin typeface="Lovelace Bold"/>
              </a:rPr>
              <a:t>01</a:t>
            </a:r>
          </a:p>
        </p:txBody>
      </p:sp>
      <p:sp>
        <p:nvSpPr>
          <p:cNvPr name="TextBox 15" id="15"/>
          <p:cNvSpPr txBox="true"/>
          <p:nvPr/>
        </p:nvSpPr>
        <p:spPr>
          <a:xfrm rot="0">
            <a:off x="902323" y="5104527"/>
            <a:ext cx="1536220" cy="995849"/>
          </a:xfrm>
          <a:prstGeom prst="rect">
            <a:avLst/>
          </a:prstGeom>
        </p:spPr>
        <p:txBody>
          <a:bodyPr anchor="t" rtlCol="false" tIns="0" lIns="0" bIns="0" rIns="0">
            <a:spAutoFit/>
          </a:bodyPr>
          <a:lstStyle/>
          <a:p>
            <a:pPr>
              <a:lnSpc>
                <a:spcPts val="7840"/>
              </a:lnSpc>
            </a:pPr>
            <a:r>
              <a:rPr lang="en-US" sz="5600">
                <a:solidFill>
                  <a:srgbClr val="7F9C87"/>
                </a:solidFill>
                <a:latin typeface="Lovelace Bold"/>
              </a:rPr>
              <a:t>03</a:t>
            </a:r>
          </a:p>
        </p:txBody>
      </p:sp>
      <p:sp>
        <p:nvSpPr>
          <p:cNvPr name="TextBox 16" id="16"/>
          <p:cNvSpPr txBox="true"/>
          <p:nvPr/>
        </p:nvSpPr>
        <p:spPr>
          <a:xfrm rot="0">
            <a:off x="902323" y="6455896"/>
            <a:ext cx="1536220" cy="995849"/>
          </a:xfrm>
          <a:prstGeom prst="rect">
            <a:avLst/>
          </a:prstGeom>
        </p:spPr>
        <p:txBody>
          <a:bodyPr anchor="t" rtlCol="false" tIns="0" lIns="0" bIns="0" rIns="0">
            <a:spAutoFit/>
          </a:bodyPr>
          <a:lstStyle/>
          <a:p>
            <a:pPr>
              <a:lnSpc>
                <a:spcPts val="7840"/>
              </a:lnSpc>
            </a:pPr>
            <a:r>
              <a:rPr lang="en-US" sz="5600">
                <a:solidFill>
                  <a:srgbClr val="7F9C87"/>
                </a:solidFill>
                <a:latin typeface="Lovelace Bold"/>
              </a:rPr>
              <a:t>05</a:t>
            </a:r>
          </a:p>
        </p:txBody>
      </p:sp>
      <p:sp>
        <p:nvSpPr>
          <p:cNvPr name="TextBox 17" id="17"/>
          <p:cNvSpPr txBox="true"/>
          <p:nvPr/>
        </p:nvSpPr>
        <p:spPr>
          <a:xfrm rot="0">
            <a:off x="6000409" y="3837229"/>
            <a:ext cx="1536220" cy="995849"/>
          </a:xfrm>
          <a:prstGeom prst="rect">
            <a:avLst/>
          </a:prstGeom>
        </p:spPr>
        <p:txBody>
          <a:bodyPr anchor="t" rtlCol="false" tIns="0" lIns="0" bIns="0" rIns="0">
            <a:spAutoFit/>
          </a:bodyPr>
          <a:lstStyle/>
          <a:p>
            <a:pPr>
              <a:lnSpc>
                <a:spcPts val="7840"/>
              </a:lnSpc>
            </a:pPr>
            <a:r>
              <a:rPr lang="en-US" sz="5600">
                <a:solidFill>
                  <a:srgbClr val="7F9C87"/>
                </a:solidFill>
                <a:latin typeface="Lovelace Bold"/>
              </a:rPr>
              <a:t>02</a:t>
            </a:r>
          </a:p>
        </p:txBody>
      </p:sp>
      <p:sp>
        <p:nvSpPr>
          <p:cNvPr name="TextBox 18" id="18"/>
          <p:cNvSpPr txBox="true"/>
          <p:nvPr/>
        </p:nvSpPr>
        <p:spPr>
          <a:xfrm rot="0">
            <a:off x="6000409" y="5315838"/>
            <a:ext cx="1536220" cy="995849"/>
          </a:xfrm>
          <a:prstGeom prst="rect">
            <a:avLst/>
          </a:prstGeom>
        </p:spPr>
        <p:txBody>
          <a:bodyPr anchor="t" rtlCol="false" tIns="0" lIns="0" bIns="0" rIns="0">
            <a:spAutoFit/>
          </a:bodyPr>
          <a:lstStyle/>
          <a:p>
            <a:pPr>
              <a:lnSpc>
                <a:spcPts val="7840"/>
              </a:lnSpc>
            </a:pPr>
            <a:r>
              <a:rPr lang="en-US" sz="5600">
                <a:solidFill>
                  <a:srgbClr val="7F9C87"/>
                </a:solidFill>
                <a:latin typeface="Lovelace Bold"/>
              </a:rPr>
              <a:t>04</a:t>
            </a:r>
          </a:p>
        </p:txBody>
      </p:sp>
      <p:sp>
        <p:nvSpPr>
          <p:cNvPr name="TextBox 19" id="19"/>
          <p:cNvSpPr txBox="true"/>
          <p:nvPr/>
        </p:nvSpPr>
        <p:spPr>
          <a:xfrm rot="0">
            <a:off x="6000409" y="6645994"/>
            <a:ext cx="1536220" cy="995849"/>
          </a:xfrm>
          <a:prstGeom prst="rect">
            <a:avLst/>
          </a:prstGeom>
        </p:spPr>
        <p:txBody>
          <a:bodyPr anchor="t" rtlCol="false" tIns="0" lIns="0" bIns="0" rIns="0">
            <a:spAutoFit/>
          </a:bodyPr>
          <a:lstStyle/>
          <a:p>
            <a:pPr>
              <a:lnSpc>
                <a:spcPts val="7840"/>
              </a:lnSpc>
            </a:pPr>
            <a:r>
              <a:rPr lang="en-US" sz="5600">
                <a:solidFill>
                  <a:srgbClr val="7F9C87"/>
                </a:solidFill>
                <a:latin typeface="Lovelace Bold"/>
              </a:rPr>
              <a:t>06</a:t>
            </a:r>
          </a:p>
        </p:txBody>
      </p:sp>
      <p:sp>
        <p:nvSpPr>
          <p:cNvPr name="TextBox 20" id="20"/>
          <p:cNvSpPr txBox="true"/>
          <p:nvPr/>
        </p:nvSpPr>
        <p:spPr>
          <a:xfrm rot="0">
            <a:off x="902323" y="7938123"/>
            <a:ext cx="1536220" cy="997585"/>
          </a:xfrm>
          <a:prstGeom prst="rect">
            <a:avLst/>
          </a:prstGeom>
        </p:spPr>
        <p:txBody>
          <a:bodyPr anchor="t" rtlCol="false" tIns="0" lIns="0" bIns="0" rIns="0">
            <a:spAutoFit/>
          </a:bodyPr>
          <a:lstStyle/>
          <a:p>
            <a:pPr>
              <a:lnSpc>
                <a:spcPts val="7840"/>
              </a:lnSpc>
            </a:pPr>
            <a:r>
              <a:rPr lang="en-US" sz="5600">
                <a:solidFill>
                  <a:srgbClr val="7F9C87"/>
                </a:solidFill>
                <a:latin typeface="Lovelace Bold"/>
              </a:rPr>
              <a:t>07</a:t>
            </a:r>
          </a:p>
        </p:txBody>
      </p:sp>
      <p:sp>
        <p:nvSpPr>
          <p:cNvPr name="TextBox 21" id="21"/>
          <p:cNvSpPr txBox="true"/>
          <p:nvPr/>
        </p:nvSpPr>
        <p:spPr>
          <a:xfrm rot="0">
            <a:off x="2438543" y="8394318"/>
            <a:ext cx="3351409" cy="314960"/>
          </a:xfrm>
          <a:prstGeom prst="rect">
            <a:avLst/>
          </a:prstGeom>
        </p:spPr>
        <p:txBody>
          <a:bodyPr anchor="t" rtlCol="false" tIns="0" lIns="0" bIns="0" rIns="0">
            <a:spAutoFit/>
          </a:bodyPr>
          <a:lstStyle/>
          <a:p>
            <a:pPr>
              <a:lnSpc>
                <a:spcPts val="2309"/>
              </a:lnSpc>
            </a:pPr>
            <a:r>
              <a:rPr lang="en-US" sz="2199">
                <a:solidFill>
                  <a:srgbClr val="FFFFFF"/>
                </a:solidFill>
                <a:latin typeface="Lovelace Bold"/>
              </a:rPr>
              <a:t>Conclusion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4605785" y="4486784"/>
            <a:ext cx="10525003" cy="1313433"/>
          </a:xfrm>
          <a:custGeom>
            <a:avLst/>
            <a:gdLst/>
            <a:ahLst/>
            <a:cxnLst/>
            <a:rect r="r" b="b" t="t" l="l"/>
            <a:pathLst>
              <a:path h="1313433" w="10525003">
                <a:moveTo>
                  <a:pt x="0" y="0"/>
                </a:moveTo>
                <a:lnTo>
                  <a:pt x="10525003" y="0"/>
                </a:lnTo>
                <a:lnTo>
                  <a:pt x="10525003" y="1313432"/>
                </a:lnTo>
                <a:lnTo>
                  <a:pt x="0" y="1313432"/>
                </a:lnTo>
                <a:lnTo>
                  <a:pt x="0" y="0"/>
                </a:lnTo>
                <a:close/>
              </a:path>
            </a:pathLst>
          </a:custGeom>
          <a:blipFill>
            <a:blip r:embed="rId2"/>
            <a:stretch>
              <a:fillRect l="0" t="0" r="0" b="-99999"/>
            </a:stretch>
          </a:blipFill>
        </p:spPr>
      </p:sp>
      <p:sp>
        <p:nvSpPr>
          <p:cNvPr name="Freeform 3" id="3"/>
          <p:cNvSpPr/>
          <p:nvPr/>
        </p:nvSpPr>
        <p:spPr>
          <a:xfrm flipH="false" flipV="false" rot="0">
            <a:off x="2123383" y="2103138"/>
            <a:ext cx="4555990" cy="497017"/>
          </a:xfrm>
          <a:custGeom>
            <a:avLst/>
            <a:gdLst/>
            <a:ahLst/>
            <a:cxnLst/>
            <a:rect r="r" b="b" t="t" l="l"/>
            <a:pathLst>
              <a:path h="497017" w="4555990">
                <a:moveTo>
                  <a:pt x="0" y="0"/>
                </a:moveTo>
                <a:lnTo>
                  <a:pt x="4555989" y="0"/>
                </a:lnTo>
                <a:lnTo>
                  <a:pt x="4555989" y="497017"/>
                </a:lnTo>
                <a:lnTo>
                  <a:pt x="0" y="4970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60000">
            <a:off x="1920505" y="1188077"/>
            <a:ext cx="5175353" cy="869966"/>
          </a:xfrm>
          <a:prstGeom prst="rect">
            <a:avLst/>
          </a:prstGeom>
        </p:spPr>
        <p:txBody>
          <a:bodyPr anchor="t" rtlCol="false" tIns="0" lIns="0" bIns="0" rIns="0">
            <a:spAutoFit/>
          </a:bodyPr>
          <a:lstStyle/>
          <a:p>
            <a:pPr marL="0" indent="0" lvl="0">
              <a:lnSpc>
                <a:spcPts val="6500"/>
              </a:lnSpc>
              <a:spcBef>
                <a:spcPct val="0"/>
              </a:spcBef>
            </a:pPr>
            <a:r>
              <a:rPr lang="en-US" sz="6500">
                <a:solidFill>
                  <a:srgbClr val="FFFFFF"/>
                </a:solidFill>
                <a:latin typeface="Lovelace Italics"/>
              </a:rPr>
              <a:t>1.Intoduction</a:t>
            </a:r>
          </a:p>
        </p:txBody>
      </p:sp>
      <p:sp>
        <p:nvSpPr>
          <p:cNvPr name="TextBox 5" id="5"/>
          <p:cNvSpPr txBox="true"/>
          <p:nvPr/>
        </p:nvSpPr>
        <p:spPr>
          <a:xfrm rot="0">
            <a:off x="7105050" y="2294497"/>
            <a:ext cx="9990743" cy="7271405"/>
          </a:xfrm>
          <a:prstGeom prst="rect">
            <a:avLst/>
          </a:prstGeom>
        </p:spPr>
        <p:txBody>
          <a:bodyPr anchor="t" rtlCol="false" tIns="0" lIns="0" bIns="0" rIns="0">
            <a:spAutoFit/>
          </a:bodyPr>
          <a:lstStyle/>
          <a:p>
            <a:pPr marL="555770" indent="-277885" lvl="1">
              <a:lnSpc>
                <a:spcPts val="3603"/>
              </a:lnSpc>
              <a:buFont typeface="Arial"/>
              <a:buChar char="•"/>
            </a:pPr>
            <a:r>
              <a:rPr lang="en-US" sz="2574" spc="64">
                <a:solidFill>
                  <a:srgbClr val="FFFFFF"/>
                </a:solidFill>
                <a:latin typeface="Lovelace"/>
              </a:rPr>
              <a:t>Cardiovascular diseases (CVDs) are the number 1 cause of death globally, taking an estimated 17.9 million lives each year, which accounts for 31% of all deaths worldwide. Four out of 5CVD deaths are due to heart attacks and strokes, and one-third of these deaths occur prematurely in people under 70 years of age. Heart failure is a common event caused by CVDs and this dataset contains 11 features that can be used to predict a possible heart disease.</a:t>
            </a:r>
          </a:p>
          <a:p>
            <a:pPr marL="555770" indent="-277885" lvl="1">
              <a:lnSpc>
                <a:spcPts val="3603"/>
              </a:lnSpc>
              <a:buFont typeface="Arial"/>
              <a:buChar char="•"/>
            </a:pPr>
            <a:r>
              <a:rPr lang="en-US" sz="2574" spc="64">
                <a:solidFill>
                  <a:srgbClr val="FFFFFF"/>
                </a:solidFill>
                <a:latin typeface="Lovelace"/>
              </a:rPr>
              <a:t>People with cardiovascular disease or who are at high cardiovascular risk (due to the presence of one or more risk factors such as hypertension, diabetes, hyperlipidaemia or already established disease) need early detection and management wherein a machine learning model can be of great help.</a:t>
            </a:r>
          </a:p>
          <a:p>
            <a:pPr marL="0" indent="0" lvl="1">
              <a:lnSpc>
                <a:spcPts val="3323"/>
              </a:lnSpc>
              <a:spcBef>
                <a:spcPct val="0"/>
              </a:spcBef>
            </a:pPr>
          </a:p>
        </p:txBody>
      </p:sp>
      <p:sp>
        <p:nvSpPr>
          <p:cNvPr name="Freeform 6" id="6"/>
          <p:cNvSpPr/>
          <p:nvPr/>
        </p:nvSpPr>
        <p:spPr>
          <a:xfrm flipH="false" flipV="false" rot="0">
            <a:off x="2134606" y="3033635"/>
            <a:ext cx="4544766" cy="5326782"/>
          </a:xfrm>
          <a:custGeom>
            <a:avLst/>
            <a:gdLst/>
            <a:ahLst/>
            <a:cxnLst/>
            <a:rect r="r" b="b" t="t" l="l"/>
            <a:pathLst>
              <a:path h="5326782" w="4544766">
                <a:moveTo>
                  <a:pt x="0" y="0"/>
                </a:moveTo>
                <a:lnTo>
                  <a:pt x="4544766" y="0"/>
                </a:lnTo>
                <a:lnTo>
                  <a:pt x="4544766" y="5326782"/>
                </a:lnTo>
                <a:lnTo>
                  <a:pt x="0" y="5326782"/>
                </a:lnTo>
                <a:lnTo>
                  <a:pt x="0" y="0"/>
                </a:lnTo>
                <a:close/>
              </a:path>
            </a:pathLst>
          </a:custGeom>
          <a:blipFill>
            <a:blip r:embed="rId5"/>
            <a:stretch>
              <a:fillRect l="-25002" t="0" r="-31474"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TextBox 2" id="2"/>
          <p:cNvSpPr txBox="true"/>
          <p:nvPr/>
        </p:nvSpPr>
        <p:spPr>
          <a:xfrm rot="0">
            <a:off x="1965410" y="3015875"/>
            <a:ext cx="14169832" cy="6453841"/>
          </a:xfrm>
          <a:prstGeom prst="rect">
            <a:avLst/>
          </a:prstGeom>
        </p:spPr>
        <p:txBody>
          <a:bodyPr anchor="t" rtlCol="false" tIns="0" lIns="0" bIns="0" rIns="0">
            <a:spAutoFit/>
          </a:bodyPr>
          <a:lstStyle/>
          <a:p>
            <a:pPr algn="ctr">
              <a:lnSpc>
                <a:spcPts val="4713"/>
              </a:lnSpc>
            </a:pPr>
          </a:p>
          <a:p>
            <a:pPr algn="just" marL="883953" indent="-441977" lvl="1">
              <a:lnSpc>
                <a:spcPts val="4094"/>
              </a:lnSpc>
              <a:buFont typeface="Arial"/>
              <a:buChar char="•"/>
            </a:pPr>
            <a:r>
              <a:rPr lang="en-US" sz="4094">
                <a:solidFill>
                  <a:srgbClr val="EBB4AF"/>
                </a:solidFill>
                <a:latin typeface="Lovelace Italics"/>
              </a:rPr>
              <a:t>This data set dates from 1988 and consists of four databases: Cleveland, Hungary, Switzerland, and Long Beach V. </a:t>
            </a:r>
          </a:p>
          <a:p>
            <a:pPr algn="just" marL="883953" indent="-441977" lvl="1">
              <a:lnSpc>
                <a:spcPts val="4094"/>
              </a:lnSpc>
              <a:buFont typeface="Arial"/>
              <a:buChar char="•"/>
            </a:pPr>
            <a:r>
              <a:rPr lang="en-US" sz="4094">
                <a:solidFill>
                  <a:srgbClr val="EBB4AF"/>
                </a:solidFill>
                <a:latin typeface="Lovelace Italics"/>
              </a:rPr>
              <a:t>It contains 76 attributes, including the predicted attribute, but all published experiments refer to using a subset of 14 of them. </a:t>
            </a:r>
          </a:p>
          <a:p>
            <a:pPr algn="just" marL="883953" indent="-441977" lvl="1">
              <a:lnSpc>
                <a:spcPts val="4094"/>
              </a:lnSpc>
              <a:buFont typeface="Arial"/>
              <a:buChar char="•"/>
            </a:pPr>
            <a:r>
              <a:rPr lang="en-US" sz="4094">
                <a:solidFill>
                  <a:srgbClr val="EBB4AF"/>
                </a:solidFill>
                <a:latin typeface="Lovelace Italics"/>
              </a:rPr>
              <a:t>The "target" field refers to the presence of heart disease in the patient. It is integer valued 0 = no disease and 1 = disease.</a:t>
            </a:r>
          </a:p>
          <a:p>
            <a:pPr algn="ctr">
              <a:lnSpc>
                <a:spcPts val="4713"/>
              </a:lnSpc>
            </a:pPr>
          </a:p>
          <a:p>
            <a:pPr algn="ctr" marL="0" indent="0" lvl="0">
              <a:lnSpc>
                <a:spcPts val="4713"/>
              </a:lnSpc>
              <a:spcBef>
                <a:spcPct val="0"/>
              </a:spcBef>
            </a:pPr>
          </a:p>
        </p:txBody>
      </p:sp>
      <p:sp>
        <p:nvSpPr>
          <p:cNvPr name="TextBox 3" id="3"/>
          <p:cNvSpPr txBox="true"/>
          <p:nvPr/>
        </p:nvSpPr>
        <p:spPr>
          <a:xfrm rot="0">
            <a:off x="3172793" y="1277390"/>
            <a:ext cx="11056773" cy="609600"/>
          </a:xfrm>
          <a:prstGeom prst="rect">
            <a:avLst/>
          </a:prstGeom>
        </p:spPr>
        <p:txBody>
          <a:bodyPr anchor="t" rtlCol="false" tIns="0" lIns="0" bIns="0" rIns="0">
            <a:spAutoFit/>
          </a:bodyPr>
          <a:lstStyle/>
          <a:p>
            <a:pPr algn="ctr" marL="0" indent="0" lvl="0">
              <a:lnSpc>
                <a:spcPts val="4500"/>
              </a:lnSpc>
              <a:spcBef>
                <a:spcPct val="0"/>
              </a:spcBef>
            </a:pPr>
            <a:r>
              <a:rPr lang="en-US" sz="4500">
                <a:solidFill>
                  <a:srgbClr val="FFFFFF"/>
                </a:solidFill>
                <a:latin typeface="Lovelace"/>
              </a:rPr>
              <a:t>-2. Data Set -</a:t>
            </a:r>
          </a:p>
        </p:txBody>
      </p:sp>
      <p:sp>
        <p:nvSpPr>
          <p:cNvPr name="Freeform 4" id="4"/>
          <p:cNvSpPr/>
          <p:nvPr/>
        </p:nvSpPr>
        <p:spPr>
          <a:xfrm flipH="false" flipV="false" rot="0">
            <a:off x="5822108" y="2037470"/>
            <a:ext cx="5758142" cy="628161"/>
          </a:xfrm>
          <a:custGeom>
            <a:avLst/>
            <a:gdLst/>
            <a:ahLst/>
            <a:cxnLst/>
            <a:rect r="r" b="b" t="t" l="l"/>
            <a:pathLst>
              <a:path h="628161" w="5758142">
                <a:moveTo>
                  <a:pt x="0" y="0"/>
                </a:moveTo>
                <a:lnTo>
                  <a:pt x="5758142" y="0"/>
                </a:lnTo>
                <a:lnTo>
                  <a:pt x="5758142" y="628161"/>
                </a:lnTo>
                <a:lnTo>
                  <a:pt x="0" y="62816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319029">
            <a:off x="7683505" y="8667922"/>
            <a:ext cx="12266735" cy="2182269"/>
          </a:xfrm>
          <a:custGeom>
            <a:avLst/>
            <a:gdLst/>
            <a:ahLst/>
            <a:cxnLst/>
            <a:rect r="r" b="b" t="t" l="l"/>
            <a:pathLst>
              <a:path h="2182269" w="12266735">
                <a:moveTo>
                  <a:pt x="0" y="0"/>
                </a:moveTo>
                <a:lnTo>
                  <a:pt x="12266735" y="0"/>
                </a:lnTo>
                <a:lnTo>
                  <a:pt x="12266735" y="2182269"/>
                </a:lnTo>
                <a:lnTo>
                  <a:pt x="0" y="2182269"/>
                </a:lnTo>
                <a:lnTo>
                  <a:pt x="0" y="0"/>
                </a:lnTo>
                <a:close/>
              </a:path>
            </a:pathLst>
          </a:custGeom>
          <a:blipFill>
            <a:blip r:embed="rId4"/>
            <a:stretch>
              <a:fillRect l="0" t="0" r="0" b="-33266"/>
            </a:stretch>
          </a:blipFill>
        </p:spPr>
      </p:sp>
      <p:sp>
        <p:nvSpPr>
          <p:cNvPr name="Freeform 6" id="6"/>
          <p:cNvSpPr/>
          <p:nvPr/>
        </p:nvSpPr>
        <p:spPr>
          <a:xfrm flipH="false" flipV="false" rot="10522482">
            <a:off x="-1668949" y="-635833"/>
            <a:ext cx="12266735" cy="2182269"/>
          </a:xfrm>
          <a:custGeom>
            <a:avLst/>
            <a:gdLst/>
            <a:ahLst/>
            <a:cxnLst/>
            <a:rect r="r" b="b" t="t" l="l"/>
            <a:pathLst>
              <a:path h="2182269" w="12266735">
                <a:moveTo>
                  <a:pt x="0" y="0"/>
                </a:moveTo>
                <a:lnTo>
                  <a:pt x="12266736" y="0"/>
                </a:lnTo>
                <a:lnTo>
                  <a:pt x="12266736" y="2182269"/>
                </a:lnTo>
                <a:lnTo>
                  <a:pt x="0" y="2182269"/>
                </a:lnTo>
                <a:lnTo>
                  <a:pt x="0" y="0"/>
                </a:lnTo>
                <a:close/>
              </a:path>
            </a:pathLst>
          </a:custGeom>
          <a:blipFill>
            <a:blip r:embed="rId4"/>
            <a:stretch>
              <a:fillRect l="0" t="0" r="0" b="-33266"/>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319029">
            <a:off x="7802726" y="8667922"/>
            <a:ext cx="12266735" cy="2182269"/>
          </a:xfrm>
          <a:custGeom>
            <a:avLst/>
            <a:gdLst/>
            <a:ahLst/>
            <a:cxnLst/>
            <a:rect r="r" b="b" t="t" l="l"/>
            <a:pathLst>
              <a:path h="2182269" w="12266735">
                <a:moveTo>
                  <a:pt x="0" y="0"/>
                </a:moveTo>
                <a:lnTo>
                  <a:pt x="12266735" y="0"/>
                </a:lnTo>
                <a:lnTo>
                  <a:pt x="12266735" y="2182269"/>
                </a:lnTo>
                <a:lnTo>
                  <a:pt x="0" y="2182269"/>
                </a:lnTo>
                <a:lnTo>
                  <a:pt x="0" y="0"/>
                </a:lnTo>
                <a:close/>
              </a:path>
            </a:pathLst>
          </a:custGeom>
          <a:blipFill>
            <a:blip r:embed="rId2"/>
            <a:stretch>
              <a:fillRect l="0" t="0" r="0" b="-33266"/>
            </a:stretch>
          </a:blipFill>
        </p:spPr>
      </p:sp>
      <p:sp>
        <p:nvSpPr>
          <p:cNvPr name="Freeform 3" id="3"/>
          <p:cNvSpPr/>
          <p:nvPr/>
        </p:nvSpPr>
        <p:spPr>
          <a:xfrm flipH="false" flipV="false" rot="10522482">
            <a:off x="-1549728" y="-635833"/>
            <a:ext cx="12266735" cy="2182269"/>
          </a:xfrm>
          <a:custGeom>
            <a:avLst/>
            <a:gdLst/>
            <a:ahLst/>
            <a:cxnLst/>
            <a:rect r="r" b="b" t="t" l="l"/>
            <a:pathLst>
              <a:path h="2182269" w="12266735">
                <a:moveTo>
                  <a:pt x="0" y="0"/>
                </a:moveTo>
                <a:lnTo>
                  <a:pt x="12266736" y="0"/>
                </a:lnTo>
                <a:lnTo>
                  <a:pt x="12266736" y="2182269"/>
                </a:lnTo>
                <a:lnTo>
                  <a:pt x="0" y="2182269"/>
                </a:lnTo>
                <a:lnTo>
                  <a:pt x="0" y="0"/>
                </a:lnTo>
                <a:close/>
              </a:path>
            </a:pathLst>
          </a:custGeom>
          <a:blipFill>
            <a:blip r:embed="rId2"/>
            <a:stretch>
              <a:fillRect l="0" t="0" r="0" b="-33266"/>
            </a:stretch>
          </a:blipFill>
        </p:spPr>
      </p:sp>
      <p:sp>
        <p:nvSpPr>
          <p:cNvPr name="Freeform 4" id="4"/>
          <p:cNvSpPr/>
          <p:nvPr/>
        </p:nvSpPr>
        <p:spPr>
          <a:xfrm flipH="false" flipV="false" rot="0">
            <a:off x="3303495" y="1753021"/>
            <a:ext cx="12375907" cy="7229131"/>
          </a:xfrm>
          <a:custGeom>
            <a:avLst/>
            <a:gdLst/>
            <a:ahLst/>
            <a:cxnLst/>
            <a:rect r="r" b="b" t="t" l="l"/>
            <a:pathLst>
              <a:path h="7229131" w="12375907">
                <a:moveTo>
                  <a:pt x="0" y="0"/>
                </a:moveTo>
                <a:lnTo>
                  <a:pt x="12375908" y="0"/>
                </a:lnTo>
                <a:lnTo>
                  <a:pt x="12375908" y="7229130"/>
                </a:lnTo>
                <a:lnTo>
                  <a:pt x="0" y="7229130"/>
                </a:lnTo>
                <a:lnTo>
                  <a:pt x="0" y="0"/>
                </a:lnTo>
                <a:close/>
              </a:path>
            </a:pathLst>
          </a:custGeom>
          <a:blipFill>
            <a:blip r:embed="rId3"/>
            <a:stretch>
              <a:fillRect l="0" t="-276" r="0" b="-276"/>
            </a:stretch>
          </a:blipFill>
        </p:spPr>
      </p:sp>
      <p:sp>
        <p:nvSpPr>
          <p:cNvPr name="TextBox 5" id="5"/>
          <p:cNvSpPr txBox="true"/>
          <p:nvPr/>
        </p:nvSpPr>
        <p:spPr>
          <a:xfrm rot="60000">
            <a:off x="2667723" y="1874836"/>
            <a:ext cx="870887" cy="869966"/>
          </a:xfrm>
          <a:prstGeom prst="rect">
            <a:avLst/>
          </a:prstGeom>
        </p:spPr>
        <p:txBody>
          <a:bodyPr anchor="t" rtlCol="false" tIns="0" lIns="0" bIns="0" rIns="0">
            <a:spAutoFit/>
          </a:bodyPr>
          <a:lstStyle/>
          <a:p>
            <a:pPr marL="0" indent="0" lvl="0">
              <a:lnSpc>
                <a:spcPts val="6500"/>
              </a:lnSpc>
              <a:spcBef>
                <a:spcPct val="0"/>
              </a:spcBef>
            </a:pPr>
            <a:r>
              <a:rPr lang="en-US" sz="6500">
                <a:solidFill>
                  <a:srgbClr val="FFFFFF"/>
                </a:solidFill>
                <a:latin typeface="Lovelace Italics"/>
              </a:rPr>
              <a:t>3.</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4605785" y="4486784"/>
            <a:ext cx="10525003" cy="1313433"/>
          </a:xfrm>
          <a:custGeom>
            <a:avLst/>
            <a:gdLst/>
            <a:ahLst/>
            <a:cxnLst/>
            <a:rect r="r" b="b" t="t" l="l"/>
            <a:pathLst>
              <a:path h="1313433" w="10525003">
                <a:moveTo>
                  <a:pt x="0" y="0"/>
                </a:moveTo>
                <a:lnTo>
                  <a:pt x="10525003" y="0"/>
                </a:lnTo>
                <a:lnTo>
                  <a:pt x="10525003" y="1313432"/>
                </a:lnTo>
                <a:lnTo>
                  <a:pt x="0" y="1313432"/>
                </a:lnTo>
                <a:lnTo>
                  <a:pt x="0" y="0"/>
                </a:lnTo>
                <a:close/>
              </a:path>
            </a:pathLst>
          </a:custGeom>
          <a:blipFill>
            <a:blip r:embed="rId2"/>
            <a:stretch>
              <a:fillRect l="0" t="0" r="0" b="-99999"/>
            </a:stretch>
          </a:blipFill>
        </p:spPr>
      </p:sp>
      <p:sp>
        <p:nvSpPr>
          <p:cNvPr name="Freeform 3" id="3"/>
          <p:cNvSpPr/>
          <p:nvPr/>
        </p:nvSpPr>
        <p:spPr>
          <a:xfrm flipH="false" flipV="false" rot="0">
            <a:off x="2033562" y="3843763"/>
            <a:ext cx="4555990" cy="497017"/>
          </a:xfrm>
          <a:custGeom>
            <a:avLst/>
            <a:gdLst/>
            <a:ahLst/>
            <a:cxnLst/>
            <a:rect r="r" b="b" t="t" l="l"/>
            <a:pathLst>
              <a:path h="497017" w="4555990">
                <a:moveTo>
                  <a:pt x="0" y="0"/>
                </a:moveTo>
                <a:lnTo>
                  <a:pt x="4555990" y="0"/>
                </a:lnTo>
                <a:lnTo>
                  <a:pt x="4555990" y="497017"/>
                </a:lnTo>
                <a:lnTo>
                  <a:pt x="0" y="4970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2033562" y="4429823"/>
            <a:ext cx="5507950" cy="4894601"/>
          </a:xfrm>
          <a:custGeom>
            <a:avLst/>
            <a:gdLst/>
            <a:ahLst/>
            <a:cxnLst/>
            <a:rect r="r" b="b" t="t" l="l"/>
            <a:pathLst>
              <a:path h="4894601" w="5507950">
                <a:moveTo>
                  <a:pt x="0" y="0"/>
                </a:moveTo>
                <a:lnTo>
                  <a:pt x="5507950" y="0"/>
                </a:lnTo>
                <a:lnTo>
                  <a:pt x="5507950" y="4894601"/>
                </a:lnTo>
                <a:lnTo>
                  <a:pt x="0" y="4894601"/>
                </a:lnTo>
                <a:lnTo>
                  <a:pt x="0" y="0"/>
                </a:lnTo>
                <a:close/>
              </a:path>
            </a:pathLst>
          </a:custGeom>
          <a:blipFill>
            <a:blip r:embed="rId5"/>
            <a:stretch>
              <a:fillRect l="-18243" t="0" r="-18243" b="0"/>
            </a:stretch>
          </a:blipFill>
        </p:spPr>
      </p:sp>
      <p:sp>
        <p:nvSpPr>
          <p:cNvPr name="TextBox 5" id="5"/>
          <p:cNvSpPr txBox="true"/>
          <p:nvPr/>
        </p:nvSpPr>
        <p:spPr>
          <a:xfrm rot="0">
            <a:off x="2199861" y="1667685"/>
            <a:ext cx="5175353" cy="1878345"/>
          </a:xfrm>
          <a:prstGeom prst="rect">
            <a:avLst/>
          </a:prstGeom>
        </p:spPr>
        <p:txBody>
          <a:bodyPr anchor="t" rtlCol="false" tIns="0" lIns="0" bIns="0" rIns="0">
            <a:spAutoFit/>
          </a:bodyPr>
          <a:lstStyle/>
          <a:p>
            <a:pPr marL="0" indent="0" lvl="0">
              <a:lnSpc>
                <a:spcPts val="7200"/>
              </a:lnSpc>
              <a:spcBef>
                <a:spcPct val="0"/>
              </a:spcBef>
            </a:pPr>
            <a:r>
              <a:rPr lang="en-US" sz="7200">
                <a:solidFill>
                  <a:srgbClr val="FFFFFF"/>
                </a:solidFill>
                <a:latin typeface="Lovelace Italics"/>
              </a:rPr>
              <a:t>4.Machine Learning</a:t>
            </a:r>
          </a:p>
        </p:txBody>
      </p:sp>
      <p:sp>
        <p:nvSpPr>
          <p:cNvPr name="TextBox 6" id="6"/>
          <p:cNvSpPr txBox="true"/>
          <p:nvPr/>
        </p:nvSpPr>
        <p:spPr>
          <a:xfrm rot="0">
            <a:off x="9586821" y="1581960"/>
            <a:ext cx="6515100" cy="433705"/>
          </a:xfrm>
          <a:prstGeom prst="rect">
            <a:avLst/>
          </a:prstGeom>
        </p:spPr>
        <p:txBody>
          <a:bodyPr anchor="t" rtlCol="false" tIns="0" lIns="0" bIns="0" rIns="0">
            <a:spAutoFit/>
          </a:bodyPr>
          <a:lstStyle/>
          <a:p>
            <a:pPr marL="0" indent="0" lvl="0">
              <a:lnSpc>
                <a:spcPts val="3200"/>
              </a:lnSpc>
              <a:spcBef>
                <a:spcPct val="0"/>
              </a:spcBef>
            </a:pPr>
            <a:r>
              <a:rPr lang="en-US" sz="3200">
                <a:solidFill>
                  <a:srgbClr val="EBB4AF"/>
                </a:solidFill>
                <a:latin typeface="Lovelace Italics"/>
              </a:rPr>
              <a:t>What is Machine Leaining</a:t>
            </a:r>
          </a:p>
        </p:txBody>
      </p:sp>
      <p:sp>
        <p:nvSpPr>
          <p:cNvPr name="TextBox 7" id="7"/>
          <p:cNvSpPr txBox="true"/>
          <p:nvPr/>
        </p:nvSpPr>
        <p:spPr>
          <a:xfrm rot="0">
            <a:off x="8427337" y="2363812"/>
            <a:ext cx="8490762" cy="6676390"/>
          </a:xfrm>
          <a:prstGeom prst="rect">
            <a:avLst/>
          </a:prstGeom>
        </p:spPr>
        <p:txBody>
          <a:bodyPr anchor="t" rtlCol="false" tIns="0" lIns="0" bIns="0" rIns="0">
            <a:spAutoFit/>
          </a:bodyPr>
          <a:lstStyle/>
          <a:p>
            <a:pPr algn="just">
              <a:lnSpc>
                <a:spcPts val="4199"/>
              </a:lnSpc>
            </a:pPr>
            <a:r>
              <a:rPr lang="en-US" sz="2999" spc="74">
                <a:solidFill>
                  <a:srgbClr val="FFFFFF"/>
                </a:solidFill>
                <a:latin typeface="Lovelace"/>
              </a:rPr>
              <a:t>•Machine Learning (ML) is a type of artificial intelligence (AL) focused on building computer systems that learn from data.</a:t>
            </a:r>
          </a:p>
          <a:p>
            <a:pPr algn="just">
              <a:lnSpc>
                <a:spcPts val="4199"/>
              </a:lnSpc>
            </a:pPr>
            <a:r>
              <a:rPr lang="en-US" sz="2999" spc="74">
                <a:solidFill>
                  <a:srgbClr val="FFFFFF"/>
                </a:solidFill>
                <a:latin typeface="Lovelace"/>
              </a:rPr>
              <a:t>•The broad range of techniques ML encompasses enables software applications to improve their performance over time.</a:t>
            </a:r>
          </a:p>
          <a:p>
            <a:pPr algn="just">
              <a:lnSpc>
                <a:spcPts val="4199"/>
              </a:lnSpc>
            </a:pPr>
            <a:r>
              <a:rPr lang="en-US" sz="2999" spc="74">
                <a:solidFill>
                  <a:srgbClr val="FFFFFF"/>
                </a:solidFill>
                <a:latin typeface="Lovelace"/>
              </a:rPr>
              <a:t>•Machine learning algorithms are able to detect patterns in data and learn from them, in order to make their own predictions.</a:t>
            </a:r>
          </a:p>
          <a:p>
            <a:pPr marL="0" indent="0" lvl="1">
              <a:lnSpc>
                <a:spcPts val="3219"/>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4605785" y="4486784"/>
            <a:ext cx="10525003" cy="1313433"/>
          </a:xfrm>
          <a:custGeom>
            <a:avLst/>
            <a:gdLst/>
            <a:ahLst/>
            <a:cxnLst/>
            <a:rect r="r" b="b" t="t" l="l"/>
            <a:pathLst>
              <a:path h="1313433" w="10525003">
                <a:moveTo>
                  <a:pt x="0" y="0"/>
                </a:moveTo>
                <a:lnTo>
                  <a:pt x="10525003" y="0"/>
                </a:lnTo>
                <a:lnTo>
                  <a:pt x="10525003" y="1313432"/>
                </a:lnTo>
                <a:lnTo>
                  <a:pt x="0" y="1313432"/>
                </a:lnTo>
                <a:lnTo>
                  <a:pt x="0" y="0"/>
                </a:lnTo>
                <a:close/>
              </a:path>
            </a:pathLst>
          </a:custGeom>
          <a:blipFill>
            <a:blip r:embed="rId2"/>
            <a:stretch>
              <a:fillRect l="0" t="0" r="0" b="-99999"/>
            </a:stretch>
          </a:blipFill>
        </p:spPr>
      </p:sp>
      <p:sp>
        <p:nvSpPr>
          <p:cNvPr name="Freeform 3" id="3"/>
          <p:cNvSpPr/>
          <p:nvPr/>
        </p:nvSpPr>
        <p:spPr>
          <a:xfrm flipH="false" flipV="false" rot="0">
            <a:off x="1919004" y="4746194"/>
            <a:ext cx="4555990" cy="497017"/>
          </a:xfrm>
          <a:custGeom>
            <a:avLst/>
            <a:gdLst/>
            <a:ahLst/>
            <a:cxnLst/>
            <a:rect r="r" b="b" t="t" l="l"/>
            <a:pathLst>
              <a:path h="497017" w="4555990">
                <a:moveTo>
                  <a:pt x="0" y="0"/>
                </a:moveTo>
                <a:lnTo>
                  <a:pt x="4555989" y="0"/>
                </a:lnTo>
                <a:lnTo>
                  <a:pt x="4555989" y="497017"/>
                </a:lnTo>
                <a:lnTo>
                  <a:pt x="0" y="4970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225572" y="1964877"/>
            <a:ext cx="5175353" cy="2792745"/>
          </a:xfrm>
          <a:prstGeom prst="rect">
            <a:avLst/>
          </a:prstGeom>
        </p:spPr>
        <p:txBody>
          <a:bodyPr anchor="t" rtlCol="false" tIns="0" lIns="0" bIns="0" rIns="0">
            <a:spAutoFit/>
          </a:bodyPr>
          <a:lstStyle/>
          <a:p>
            <a:pPr marL="0" indent="0" lvl="0">
              <a:lnSpc>
                <a:spcPts val="7200"/>
              </a:lnSpc>
              <a:spcBef>
                <a:spcPct val="0"/>
              </a:spcBef>
            </a:pPr>
            <a:r>
              <a:rPr lang="en-US" sz="7200">
                <a:solidFill>
                  <a:srgbClr val="FFFFFF"/>
                </a:solidFill>
                <a:latin typeface="Lovelace Italics"/>
              </a:rPr>
              <a:t>Types of Machine Learning</a:t>
            </a:r>
          </a:p>
        </p:txBody>
      </p:sp>
      <p:sp>
        <p:nvSpPr>
          <p:cNvPr name="TextBox 5" id="5"/>
          <p:cNvSpPr txBox="true"/>
          <p:nvPr/>
        </p:nvSpPr>
        <p:spPr>
          <a:xfrm rot="0">
            <a:off x="7084593" y="1454783"/>
            <a:ext cx="10174707" cy="8291449"/>
          </a:xfrm>
          <a:prstGeom prst="rect">
            <a:avLst/>
          </a:prstGeom>
        </p:spPr>
        <p:txBody>
          <a:bodyPr anchor="t" rtlCol="false" tIns="0" lIns="0" bIns="0" rIns="0">
            <a:spAutoFit/>
          </a:bodyPr>
          <a:lstStyle/>
          <a:p>
            <a:pPr>
              <a:lnSpc>
                <a:spcPts val="3365"/>
              </a:lnSpc>
            </a:pPr>
            <a:r>
              <a:rPr lang="en-US" sz="2199" spc="54" u="sng">
                <a:solidFill>
                  <a:srgbClr val="FFFFFF"/>
                </a:solidFill>
                <a:latin typeface="Lovelace Bold"/>
              </a:rPr>
              <a:t>1. Supervised Machine Leaning :</a:t>
            </a:r>
            <a:r>
              <a:rPr lang="en-US" sz="2199" spc="54">
                <a:solidFill>
                  <a:srgbClr val="FFFFFF"/>
                </a:solidFill>
                <a:latin typeface="Lovelace"/>
              </a:rPr>
              <a:t> This type of ML involves supervision, where machines are trained on labelled datasets and enabled to predict outputs based on the provided training.</a:t>
            </a:r>
          </a:p>
          <a:p>
            <a:pPr>
              <a:lnSpc>
                <a:spcPts val="3365"/>
              </a:lnSpc>
            </a:pPr>
            <a:r>
              <a:rPr lang="en-US" sz="2199" spc="54">
                <a:solidFill>
                  <a:srgbClr val="FFFFFF"/>
                </a:solidFill>
                <a:latin typeface="Lovelace"/>
              </a:rPr>
              <a:t> It is classified into two categories: </a:t>
            </a:r>
          </a:p>
          <a:p>
            <a:pPr>
              <a:lnSpc>
                <a:spcPts val="3365"/>
              </a:lnSpc>
            </a:pPr>
            <a:r>
              <a:rPr lang="en-US" sz="2199" spc="54">
                <a:solidFill>
                  <a:srgbClr val="FFFFFF"/>
                </a:solidFill>
                <a:latin typeface="Lovelace"/>
              </a:rPr>
              <a:t> a. Classification </a:t>
            </a:r>
          </a:p>
          <a:p>
            <a:pPr>
              <a:lnSpc>
                <a:spcPts val="3365"/>
              </a:lnSpc>
            </a:pPr>
            <a:r>
              <a:rPr lang="en-US" sz="2199" spc="54">
                <a:solidFill>
                  <a:srgbClr val="FFFFFF"/>
                </a:solidFill>
                <a:latin typeface="Lovelace"/>
              </a:rPr>
              <a:t> b. Regression</a:t>
            </a:r>
          </a:p>
          <a:p>
            <a:pPr>
              <a:lnSpc>
                <a:spcPts val="3365"/>
              </a:lnSpc>
            </a:pPr>
          </a:p>
          <a:p>
            <a:pPr>
              <a:lnSpc>
                <a:spcPts val="3365"/>
              </a:lnSpc>
            </a:pPr>
            <a:r>
              <a:rPr lang="en-US" sz="2199" spc="54" u="sng">
                <a:solidFill>
                  <a:srgbClr val="FFFFFF"/>
                </a:solidFill>
                <a:latin typeface="Lovelace Bold"/>
              </a:rPr>
              <a:t>2. Unsupervised Machine Learning :</a:t>
            </a:r>
            <a:r>
              <a:rPr lang="en-US" sz="2199" spc="54">
                <a:solidFill>
                  <a:srgbClr val="FFFFFF"/>
                </a:solidFill>
                <a:latin typeface="Lovelace"/>
              </a:rPr>
              <a:t> Here, the machine is trained using an unlabelled dataset and is enabled to predict the output without any supervision.</a:t>
            </a:r>
          </a:p>
          <a:p>
            <a:pPr>
              <a:lnSpc>
                <a:spcPts val="3365"/>
              </a:lnSpc>
            </a:pPr>
            <a:r>
              <a:rPr lang="en-US" sz="2199" spc="54">
                <a:solidFill>
                  <a:srgbClr val="FFFFFF"/>
                </a:solidFill>
                <a:latin typeface="Lovelace"/>
              </a:rPr>
              <a:t> It is classified into two types:</a:t>
            </a:r>
          </a:p>
          <a:p>
            <a:pPr>
              <a:lnSpc>
                <a:spcPts val="3365"/>
              </a:lnSpc>
            </a:pPr>
            <a:r>
              <a:rPr lang="en-US" sz="2199" spc="54">
                <a:solidFill>
                  <a:srgbClr val="FFFFFF"/>
                </a:solidFill>
                <a:latin typeface="Lovelace"/>
              </a:rPr>
              <a:t> a. Clustering</a:t>
            </a:r>
          </a:p>
          <a:p>
            <a:pPr>
              <a:lnSpc>
                <a:spcPts val="3365"/>
              </a:lnSpc>
            </a:pPr>
            <a:r>
              <a:rPr lang="en-US" sz="2199" spc="54">
                <a:solidFill>
                  <a:srgbClr val="FFFFFF"/>
                </a:solidFill>
                <a:latin typeface="Lovelace"/>
              </a:rPr>
              <a:t> b. Association</a:t>
            </a:r>
          </a:p>
          <a:p>
            <a:pPr>
              <a:lnSpc>
                <a:spcPts val="3365"/>
              </a:lnSpc>
            </a:pPr>
          </a:p>
          <a:p>
            <a:pPr>
              <a:lnSpc>
                <a:spcPts val="3365"/>
              </a:lnSpc>
            </a:pPr>
            <a:r>
              <a:rPr lang="en-US" sz="2199" spc="54">
                <a:solidFill>
                  <a:srgbClr val="FFFFFF"/>
                </a:solidFill>
                <a:latin typeface="Lovelace"/>
              </a:rPr>
              <a:t>3</a:t>
            </a:r>
            <a:r>
              <a:rPr lang="en-US" sz="2199" spc="54" u="sng">
                <a:solidFill>
                  <a:srgbClr val="FFFFFF"/>
                </a:solidFill>
                <a:latin typeface="Lovelace Bold"/>
              </a:rPr>
              <a:t>. Reinforcement Machine Learning :</a:t>
            </a:r>
            <a:r>
              <a:rPr lang="en-US" sz="2199" spc="54">
                <a:solidFill>
                  <a:srgbClr val="FFFFFF"/>
                </a:solidFill>
                <a:latin typeface="Lovelace"/>
              </a:rPr>
              <a:t> Here, the machine learns to preform an action from experience. It is trained using a reward – based system. If the machine performs the action correctly, it gets a reward and vice versa.</a:t>
            </a:r>
          </a:p>
          <a:p>
            <a:pPr>
              <a:lnSpc>
                <a:spcPts val="2800"/>
              </a:lnSpc>
            </a:pPr>
          </a:p>
          <a:p>
            <a:pPr marL="0" indent="0" lvl="1">
              <a:lnSpc>
                <a:spcPts val="2800"/>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4605785" y="4486784"/>
            <a:ext cx="10525003" cy="1313433"/>
          </a:xfrm>
          <a:custGeom>
            <a:avLst/>
            <a:gdLst/>
            <a:ahLst/>
            <a:cxnLst/>
            <a:rect r="r" b="b" t="t" l="l"/>
            <a:pathLst>
              <a:path h="1313433" w="10525003">
                <a:moveTo>
                  <a:pt x="0" y="0"/>
                </a:moveTo>
                <a:lnTo>
                  <a:pt x="10525003" y="0"/>
                </a:lnTo>
                <a:lnTo>
                  <a:pt x="10525003" y="1313432"/>
                </a:lnTo>
                <a:lnTo>
                  <a:pt x="0" y="1313432"/>
                </a:lnTo>
                <a:lnTo>
                  <a:pt x="0" y="0"/>
                </a:lnTo>
                <a:close/>
              </a:path>
            </a:pathLst>
          </a:custGeom>
          <a:blipFill>
            <a:blip r:embed="rId2"/>
            <a:stretch>
              <a:fillRect l="0" t="0" r="0" b="-99999"/>
            </a:stretch>
          </a:blipFill>
        </p:spPr>
      </p:sp>
      <p:sp>
        <p:nvSpPr>
          <p:cNvPr name="Freeform 3" id="3"/>
          <p:cNvSpPr/>
          <p:nvPr/>
        </p:nvSpPr>
        <p:spPr>
          <a:xfrm flipH="false" flipV="false" rot="0">
            <a:off x="1782751" y="3049641"/>
            <a:ext cx="4555990" cy="497017"/>
          </a:xfrm>
          <a:custGeom>
            <a:avLst/>
            <a:gdLst/>
            <a:ahLst/>
            <a:cxnLst/>
            <a:rect r="r" b="b" t="t" l="l"/>
            <a:pathLst>
              <a:path h="497017" w="4555990">
                <a:moveTo>
                  <a:pt x="0" y="0"/>
                </a:moveTo>
                <a:lnTo>
                  <a:pt x="4555990" y="0"/>
                </a:lnTo>
                <a:lnTo>
                  <a:pt x="4555990" y="497017"/>
                </a:lnTo>
                <a:lnTo>
                  <a:pt x="0" y="4970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634869" y="1133475"/>
            <a:ext cx="5533016" cy="1614821"/>
          </a:xfrm>
          <a:prstGeom prst="rect">
            <a:avLst/>
          </a:prstGeom>
        </p:spPr>
        <p:txBody>
          <a:bodyPr anchor="t" rtlCol="false" tIns="0" lIns="0" bIns="0" rIns="0">
            <a:spAutoFit/>
          </a:bodyPr>
          <a:lstStyle/>
          <a:p>
            <a:pPr marL="0" indent="0" lvl="0">
              <a:lnSpc>
                <a:spcPts val="6200"/>
              </a:lnSpc>
              <a:spcBef>
                <a:spcPct val="0"/>
              </a:spcBef>
            </a:pPr>
            <a:r>
              <a:rPr lang="en-US" sz="6200">
                <a:solidFill>
                  <a:srgbClr val="FFFFFF"/>
                </a:solidFill>
                <a:latin typeface="Lovelace Italics"/>
              </a:rPr>
              <a:t>5. Algorithms used in Project</a:t>
            </a:r>
          </a:p>
        </p:txBody>
      </p:sp>
      <p:sp>
        <p:nvSpPr>
          <p:cNvPr name="TextBox 5" id="5"/>
          <p:cNvSpPr txBox="true"/>
          <p:nvPr/>
        </p:nvSpPr>
        <p:spPr>
          <a:xfrm rot="0">
            <a:off x="7682054" y="1368437"/>
            <a:ext cx="7009015" cy="433705"/>
          </a:xfrm>
          <a:prstGeom prst="rect">
            <a:avLst/>
          </a:prstGeom>
        </p:spPr>
        <p:txBody>
          <a:bodyPr anchor="t" rtlCol="false" tIns="0" lIns="0" bIns="0" rIns="0">
            <a:spAutoFit/>
          </a:bodyPr>
          <a:lstStyle/>
          <a:p>
            <a:pPr marL="690881" indent="-345440" lvl="1">
              <a:lnSpc>
                <a:spcPts val="3200"/>
              </a:lnSpc>
              <a:spcBef>
                <a:spcPct val="0"/>
              </a:spcBef>
              <a:buFont typeface="Arial"/>
              <a:buChar char="•"/>
            </a:pPr>
            <a:r>
              <a:rPr lang="en-US" sz="3200">
                <a:solidFill>
                  <a:srgbClr val="EBB4AF"/>
                </a:solidFill>
                <a:latin typeface="Lovelace Italics"/>
              </a:rPr>
              <a:t>Logistic Regression Algorithm : </a:t>
            </a:r>
          </a:p>
        </p:txBody>
      </p:sp>
      <p:sp>
        <p:nvSpPr>
          <p:cNvPr name="TextBox 6" id="6"/>
          <p:cNvSpPr txBox="true"/>
          <p:nvPr/>
        </p:nvSpPr>
        <p:spPr>
          <a:xfrm rot="0">
            <a:off x="8175970" y="2002167"/>
            <a:ext cx="9083330" cy="1163320"/>
          </a:xfrm>
          <a:prstGeom prst="rect">
            <a:avLst/>
          </a:prstGeom>
        </p:spPr>
        <p:txBody>
          <a:bodyPr anchor="t" rtlCol="false" tIns="0" lIns="0" bIns="0" rIns="0">
            <a:spAutoFit/>
          </a:bodyPr>
          <a:lstStyle/>
          <a:p>
            <a:pPr marL="0" indent="0" lvl="1">
              <a:lnSpc>
                <a:spcPts val="3079"/>
              </a:lnSpc>
              <a:spcBef>
                <a:spcPct val="0"/>
              </a:spcBef>
            </a:pPr>
            <a:r>
              <a:rPr lang="en-US" sz="2199" spc="54">
                <a:solidFill>
                  <a:srgbClr val="FFFFFF"/>
                </a:solidFill>
                <a:latin typeface="Lovelace"/>
              </a:rPr>
              <a:t>Logistic regression is a statistical analysis method to predict a binary outcome, such as yes or no, based on prior observations of a data set.</a:t>
            </a:r>
          </a:p>
        </p:txBody>
      </p:sp>
      <p:sp>
        <p:nvSpPr>
          <p:cNvPr name="TextBox 7" id="7"/>
          <p:cNvSpPr txBox="true"/>
          <p:nvPr/>
        </p:nvSpPr>
        <p:spPr>
          <a:xfrm rot="0">
            <a:off x="8175970" y="4744724"/>
            <a:ext cx="9083330" cy="1163320"/>
          </a:xfrm>
          <a:prstGeom prst="rect">
            <a:avLst/>
          </a:prstGeom>
        </p:spPr>
        <p:txBody>
          <a:bodyPr anchor="t" rtlCol="false" tIns="0" lIns="0" bIns="0" rIns="0">
            <a:spAutoFit/>
          </a:bodyPr>
          <a:lstStyle/>
          <a:p>
            <a:pPr algn="l" marL="0" indent="0" lvl="1">
              <a:lnSpc>
                <a:spcPts val="3079"/>
              </a:lnSpc>
              <a:spcBef>
                <a:spcPct val="0"/>
              </a:spcBef>
            </a:pPr>
            <a:r>
              <a:rPr lang="en-US" sz="2199" spc="54">
                <a:solidFill>
                  <a:srgbClr val="FFFFFF"/>
                </a:solidFill>
                <a:latin typeface="Lovelace"/>
              </a:rPr>
              <a:t>It is a type of supervised machine learning algorithm. Here, Machine Learning models learn from the past input data and predict the output.</a:t>
            </a:r>
          </a:p>
        </p:txBody>
      </p:sp>
      <p:sp>
        <p:nvSpPr>
          <p:cNvPr name="TextBox 8" id="8"/>
          <p:cNvSpPr txBox="true"/>
          <p:nvPr/>
        </p:nvSpPr>
        <p:spPr>
          <a:xfrm rot="0">
            <a:off x="8175970" y="6853396"/>
            <a:ext cx="6515100" cy="433705"/>
          </a:xfrm>
          <a:prstGeom prst="rect">
            <a:avLst/>
          </a:prstGeom>
        </p:spPr>
        <p:txBody>
          <a:bodyPr anchor="t" rtlCol="false" tIns="0" lIns="0" bIns="0" rIns="0">
            <a:spAutoFit/>
          </a:bodyPr>
          <a:lstStyle/>
          <a:p>
            <a:pPr algn="l" marL="0" indent="0" lvl="0">
              <a:lnSpc>
                <a:spcPts val="3200"/>
              </a:lnSpc>
              <a:spcBef>
                <a:spcPct val="0"/>
              </a:spcBef>
            </a:pPr>
            <a:r>
              <a:rPr lang="en-US" sz="3200">
                <a:solidFill>
                  <a:srgbClr val="EBB4AF"/>
                </a:solidFill>
                <a:latin typeface="Lovelace Italics"/>
              </a:rPr>
              <a:t>3. Naive Bayes Algorithm:</a:t>
            </a:r>
          </a:p>
        </p:txBody>
      </p:sp>
      <p:sp>
        <p:nvSpPr>
          <p:cNvPr name="TextBox 9" id="9"/>
          <p:cNvSpPr txBox="true"/>
          <p:nvPr/>
        </p:nvSpPr>
        <p:spPr>
          <a:xfrm rot="0">
            <a:off x="8175970" y="7539355"/>
            <a:ext cx="9083330" cy="1553845"/>
          </a:xfrm>
          <a:prstGeom prst="rect">
            <a:avLst/>
          </a:prstGeom>
        </p:spPr>
        <p:txBody>
          <a:bodyPr anchor="t" rtlCol="false" tIns="0" lIns="0" bIns="0" rIns="0">
            <a:spAutoFit/>
          </a:bodyPr>
          <a:lstStyle/>
          <a:p>
            <a:pPr algn="just" marL="0" indent="0" lvl="1">
              <a:lnSpc>
                <a:spcPts val="3079"/>
              </a:lnSpc>
              <a:spcBef>
                <a:spcPct val="0"/>
              </a:spcBef>
            </a:pPr>
            <a:r>
              <a:rPr lang="en-US" sz="2199" spc="54">
                <a:solidFill>
                  <a:srgbClr val="FFFFFF"/>
                </a:solidFill>
                <a:latin typeface="Lovelace"/>
              </a:rPr>
              <a:t>The Naïve Bayes classifier  is used for classification tasks, like text classification. It is also part of a family of generative learning algorithms, meaning that it seeks to model the distribution of inputs of a given class or category.</a:t>
            </a:r>
          </a:p>
        </p:txBody>
      </p:sp>
      <p:sp>
        <p:nvSpPr>
          <p:cNvPr name="TextBox 10" id="10"/>
          <p:cNvSpPr txBox="true"/>
          <p:nvPr/>
        </p:nvSpPr>
        <p:spPr>
          <a:xfrm rot="0">
            <a:off x="8175970" y="4108462"/>
            <a:ext cx="6804637" cy="433705"/>
          </a:xfrm>
          <a:prstGeom prst="rect">
            <a:avLst/>
          </a:prstGeom>
        </p:spPr>
        <p:txBody>
          <a:bodyPr anchor="t" rtlCol="false" tIns="0" lIns="0" bIns="0" rIns="0">
            <a:spAutoFit/>
          </a:bodyPr>
          <a:lstStyle/>
          <a:p>
            <a:pPr marL="0" indent="0" lvl="0">
              <a:lnSpc>
                <a:spcPts val="3200"/>
              </a:lnSpc>
              <a:spcBef>
                <a:spcPct val="0"/>
              </a:spcBef>
            </a:pPr>
            <a:r>
              <a:rPr lang="en-US" sz="3200">
                <a:solidFill>
                  <a:srgbClr val="EBB4AF"/>
                </a:solidFill>
                <a:latin typeface="Lovelace Italics"/>
              </a:rPr>
              <a:t>2. Support Vector Machine(SVM):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B2B42"/>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4605785" y="4486784"/>
            <a:ext cx="10525003" cy="1313433"/>
          </a:xfrm>
          <a:custGeom>
            <a:avLst/>
            <a:gdLst/>
            <a:ahLst/>
            <a:cxnLst/>
            <a:rect r="r" b="b" t="t" l="l"/>
            <a:pathLst>
              <a:path h="1313433" w="10525003">
                <a:moveTo>
                  <a:pt x="0" y="0"/>
                </a:moveTo>
                <a:lnTo>
                  <a:pt x="10525003" y="0"/>
                </a:lnTo>
                <a:lnTo>
                  <a:pt x="10525003" y="1313432"/>
                </a:lnTo>
                <a:lnTo>
                  <a:pt x="0" y="1313432"/>
                </a:lnTo>
                <a:lnTo>
                  <a:pt x="0" y="0"/>
                </a:lnTo>
                <a:close/>
              </a:path>
            </a:pathLst>
          </a:custGeom>
          <a:blipFill>
            <a:blip r:embed="rId2"/>
            <a:stretch>
              <a:fillRect l="0" t="0" r="0" b="-99999"/>
            </a:stretch>
          </a:blipFill>
        </p:spPr>
      </p:sp>
      <p:sp>
        <p:nvSpPr>
          <p:cNvPr name="Freeform 3" id="3"/>
          <p:cNvSpPr/>
          <p:nvPr/>
        </p:nvSpPr>
        <p:spPr>
          <a:xfrm flipH="false" flipV="false" rot="0">
            <a:off x="1782751" y="3049641"/>
            <a:ext cx="4555990" cy="497017"/>
          </a:xfrm>
          <a:custGeom>
            <a:avLst/>
            <a:gdLst/>
            <a:ahLst/>
            <a:cxnLst/>
            <a:rect r="r" b="b" t="t" l="l"/>
            <a:pathLst>
              <a:path h="497017" w="4555990">
                <a:moveTo>
                  <a:pt x="0" y="0"/>
                </a:moveTo>
                <a:lnTo>
                  <a:pt x="4555990" y="0"/>
                </a:lnTo>
                <a:lnTo>
                  <a:pt x="4555990" y="497017"/>
                </a:lnTo>
                <a:lnTo>
                  <a:pt x="0" y="4970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1634869" y="1133475"/>
            <a:ext cx="5533016" cy="1614821"/>
          </a:xfrm>
          <a:prstGeom prst="rect">
            <a:avLst/>
          </a:prstGeom>
        </p:spPr>
        <p:txBody>
          <a:bodyPr anchor="t" rtlCol="false" tIns="0" lIns="0" bIns="0" rIns="0">
            <a:spAutoFit/>
          </a:bodyPr>
          <a:lstStyle/>
          <a:p>
            <a:pPr marL="0" indent="0" lvl="0">
              <a:lnSpc>
                <a:spcPts val="6200"/>
              </a:lnSpc>
              <a:spcBef>
                <a:spcPct val="0"/>
              </a:spcBef>
            </a:pPr>
            <a:r>
              <a:rPr lang="en-US" sz="6200">
                <a:solidFill>
                  <a:srgbClr val="FFFFFF"/>
                </a:solidFill>
                <a:latin typeface="Lovelace Italics"/>
              </a:rPr>
              <a:t>5. Algorithms used in Project</a:t>
            </a:r>
          </a:p>
        </p:txBody>
      </p:sp>
      <p:sp>
        <p:nvSpPr>
          <p:cNvPr name="TextBox 5" id="5"/>
          <p:cNvSpPr txBox="true"/>
          <p:nvPr/>
        </p:nvSpPr>
        <p:spPr>
          <a:xfrm rot="0">
            <a:off x="8175970" y="1363528"/>
            <a:ext cx="6515100" cy="433705"/>
          </a:xfrm>
          <a:prstGeom prst="rect">
            <a:avLst/>
          </a:prstGeom>
        </p:spPr>
        <p:txBody>
          <a:bodyPr anchor="t" rtlCol="false" tIns="0" lIns="0" bIns="0" rIns="0">
            <a:spAutoFit/>
          </a:bodyPr>
          <a:lstStyle/>
          <a:p>
            <a:pPr marL="0" indent="0" lvl="0">
              <a:lnSpc>
                <a:spcPts val="3200"/>
              </a:lnSpc>
              <a:spcBef>
                <a:spcPct val="0"/>
              </a:spcBef>
            </a:pPr>
            <a:r>
              <a:rPr lang="en-US" sz="3200">
                <a:solidFill>
                  <a:srgbClr val="EBB4AF"/>
                </a:solidFill>
                <a:latin typeface="Lovelace Italics"/>
              </a:rPr>
              <a:t>4. K-Nearest Neighbor(KNN) : </a:t>
            </a:r>
          </a:p>
        </p:txBody>
      </p:sp>
      <p:sp>
        <p:nvSpPr>
          <p:cNvPr name="TextBox 6" id="6"/>
          <p:cNvSpPr txBox="true"/>
          <p:nvPr/>
        </p:nvSpPr>
        <p:spPr>
          <a:xfrm rot="0">
            <a:off x="8175970" y="2002167"/>
            <a:ext cx="9083330" cy="1553845"/>
          </a:xfrm>
          <a:prstGeom prst="rect">
            <a:avLst/>
          </a:prstGeom>
        </p:spPr>
        <p:txBody>
          <a:bodyPr anchor="t" rtlCol="false" tIns="0" lIns="0" bIns="0" rIns="0">
            <a:spAutoFit/>
          </a:bodyPr>
          <a:lstStyle/>
          <a:p>
            <a:pPr marL="0" indent="0" lvl="1">
              <a:lnSpc>
                <a:spcPts val="3079"/>
              </a:lnSpc>
              <a:spcBef>
                <a:spcPct val="0"/>
              </a:spcBef>
            </a:pPr>
            <a:r>
              <a:rPr lang="en-US" sz="2199" spc="54">
                <a:solidFill>
                  <a:srgbClr val="FFFFFF"/>
                </a:solidFill>
                <a:latin typeface="Lovelace"/>
              </a:rPr>
              <a:t>The k-nearest neighbors algorithm, also known as KNN or k-NN, is a non-parametric, supervised learning classifier, which uses proximity to make classifications or predictions about the grouping of an individual data point.</a:t>
            </a:r>
          </a:p>
        </p:txBody>
      </p:sp>
      <p:sp>
        <p:nvSpPr>
          <p:cNvPr name="TextBox 7" id="7"/>
          <p:cNvSpPr txBox="true"/>
          <p:nvPr/>
        </p:nvSpPr>
        <p:spPr>
          <a:xfrm rot="0">
            <a:off x="8175970" y="4744724"/>
            <a:ext cx="9083330" cy="1553845"/>
          </a:xfrm>
          <a:prstGeom prst="rect">
            <a:avLst/>
          </a:prstGeom>
        </p:spPr>
        <p:txBody>
          <a:bodyPr anchor="t" rtlCol="false" tIns="0" lIns="0" bIns="0" rIns="0">
            <a:spAutoFit/>
          </a:bodyPr>
          <a:lstStyle/>
          <a:p>
            <a:pPr>
              <a:lnSpc>
                <a:spcPts val="3079"/>
              </a:lnSpc>
            </a:pPr>
            <a:r>
              <a:rPr lang="en-US" sz="2199" spc="54">
                <a:solidFill>
                  <a:srgbClr val="FFFFFF"/>
                </a:solidFill>
                <a:latin typeface="Lovelace"/>
              </a:rPr>
              <a:t>1.It is a tree-structured classifier, where internal nodes represent the features of a dataset, branches represent the decision rules and each leaf node represents the outcome.</a:t>
            </a:r>
          </a:p>
          <a:p>
            <a:pPr algn="l" marL="0" indent="0" lvl="1">
              <a:lnSpc>
                <a:spcPts val="3079"/>
              </a:lnSpc>
              <a:spcBef>
                <a:spcPct val="0"/>
              </a:spcBef>
            </a:pPr>
          </a:p>
        </p:txBody>
      </p:sp>
      <p:sp>
        <p:nvSpPr>
          <p:cNvPr name="TextBox 8" id="8"/>
          <p:cNvSpPr txBox="true"/>
          <p:nvPr/>
        </p:nvSpPr>
        <p:spPr>
          <a:xfrm rot="0">
            <a:off x="8175970" y="6538996"/>
            <a:ext cx="6515100" cy="433705"/>
          </a:xfrm>
          <a:prstGeom prst="rect">
            <a:avLst/>
          </a:prstGeom>
        </p:spPr>
        <p:txBody>
          <a:bodyPr anchor="t" rtlCol="false" tIns="0" lIns="0" bIns="0" rIns="0">
            <a:spAutoFit/>
          </a:bodyPr>
          <a:lstStyle/>
          <a:p>
            <a:pPr algn="l" marL="0" indent="0" lvl="0">
              <a:lnSpc>
                <a:spcPts val="3200"/>
              </a:lnSpc>
              <a:spcBef>
                <a:spcPct val="0"/>
              </a:spcBef>
            </a:pPr>
            <a:r>
              <a:rPr lang="en-US" sz="3200">
                <a:solidFill>
                  <a:srgbClr val="EBB4AF"/>
                </a:solidFill>
                <a:latin typeface="Lovelace Italics"/>
              </a:rPr>
              <a:t>6. Random Forest:</a:t>
            </a:r>
          </a:p>
        </p:txBody>
      </p:sp>
      <p:sp>
        <p:nvSpPr>
          <p:cNvPr name="TextBox 9" id="9"/>
          <p:cNvSpPr txBox="true"/>
          <p:nvPr/>
        </p:nvSpPr>
        <p:spPr>
          <a:xfrm rot="0">
            <a:off x="8175970" y="7117878"/>
            <a:ext cx="9083330" cy="2334895"/>
          </a:xfrm>
          <a:prstGeom prst="rect">
            <a:avLst/>
          </a:prstGeom>
        </p:spPr>
        <p:txBody>
          <a:bodyPr anchor="t" rtlCol="false" tIns="0" lIns="0" bIns="0" rIns="0">
            <a:spAutoFit/>
          </a:bodyPr>
          <a:lstStyle/>
          <a:p>
            <a:pPr algn="just">
              <a:lnSpc>
                <a:spcPts val="3079"/>
              </a:lnSpc>
            </a:pPr>
            <a:r>
              <a:rPr lang="en-US" sz="2199" spc="54">
                <a:solidFill>
                  <a:srgbClr val="FFFFFF"/>
                </a:solidFill>
                <a:latin typeface="Lovelace"/>
              </a:rPr>
              <a:t>1.The random-forest classification algorithm is a machine learning technique that employs learning to combine two or more machine learning models to produce a new single model. It works by training the dataset with many decision trees and then presenting the categorization modes of the various trees.</a:t>
            </a:r>
          </a:p>
          <a:p>
            <a:pPr algn="just" marL="0" indent="0" lvl="1">
              <a:lnSpc>
                <a:spcPts val="3079"/>
              </a:lnSpc>
              <a:spcBef>
                <a:spcPct val="0"/>
              </a:spcBef>
            </a:pPr>
          </a:p>
        </p:txBody>
      </p:sp>
      <p:sp>
        <p:nvSpPr>
          <p:cNvPr name="TextBox 10" id="10"/>
          <p:cNvSpPr txBox="true"/>
          <p:nvPr/>
        </p:nvSpPr>
        <p:spPr>
          <a:xfrm rot="0">
            <a:off x="8175970" y="4108462"/>
            <a:ext cx="6804637" cy="433705"/>
          </a:xfrm>
          <a:prstGeom prst="rect">
            <a:avLst/>
          </a:prstGeom>
        </p:spPr>
        <p:txBody>
          <a:bodyPr anchor="t" rtlCol="false" tIns="0" lIns="0" bIns="0" rIns="0">
            <a:spAutoFit/>
          </a:bodyPr>
          <a:lstStyle/>
          <a:p>
            <a:pPr marL="0" indent="0" lvl="0">
              <a:lnSpc>
                <a:spcPts val="3200"/>
              </a:lnSpc>
              <a:spcBef>
                <a:spcPct val="0"/>
              </a:spcBef>
            </a:pPr>
            <a:r>
              <a:rPr lang="en-US" sz="3200">
                <a:solidFill>
                  <a:srgbClr val="EBB4AF"/>
                </a:solidFill>
                <a:latin typeface="Lovelace Italics"/>
              </a:rPr>
              <a:t>5. Decision Tree: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DAF2x0u4nSQ</dc:identifier>
  <dcterms:modified xsi:type="dcterms:W3CDTF">2011-08-01T06:04:30Z</dcterms:modified>
  <cp:revision>1</cp:revision>
  <dc:title>Heart Disease Prediction</dc:title>
</cp:coreProperties>
</file>

<file path=docProps/thumbnail.jpeg>
</file>